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95" r:id="rId2"/>
  </p:sldMasterIdLst>
  <p:notesMasterIdLst>
    <p:notesMasterId r:id="rId147"/>
  </p:notesMasterIdLst>
  <p:handoutMasterIdLst>
    <p:handoutMasterId r:id="rId148"/>
  </p:handoutMasterIdLst>
  <p:sldIdLst>
    <p:sldId id="624" r:id="rId3"/>
    <p:sldId id="740" r:id="rId4"/>
    <p:sldId id="619" r:id="rId5"/>
    <p:sldId id="741" r:id="rId6"/>
    <p:sldId id="649" r:id="rId7"/>
    <p:sldId id="623" r:id="rId8"/>
    <p:sldId id="639" r:id="rId9"/>
    <p:sldId id="747" r:id="rId10"/>
    <p:sldId id="748" r:id="rId11"/>
    <p:sldId id="749" r:id="rId12"/>
    <p:sldId id="750" r:id="rId13"/>
    <p:sldId id="751" r:id="rId14"/>
    <p:sldId id="752" r:id="rId15"/>
    <p:sldId id="753" r:id="rId16"/>
    <p:sldId id="742" r:id="rId17"/>
    <p:sldId id="717" r:id="rId18"/>
    <p:sldId id="718" r:id="rId19"/>
    <p:sldId id="719" r:id="rId20"/>
    <p:sldId id="721" r:id="rId21"/>
    <p:sldId id="720" r:id="rId22"/>
    <p:sldId id="722" r:id="rId23"/>
    <p:sldId id="744" r:id="rId24"/>
    <p:sldId id="627" r:id="rId25"/>
    <p:sldId id="628" r:id="rId26"/>
    <p:sldId id="629" r:id="rId27"/>
    <p:sldId id="743" r:id="rId28"/>
    <p:sldId id="754" r:id="rId29"/>
    <p:sldId id="763" r:id="rId30"/>
    <p:sldId id="730" r:id="rId31"/>
    <p:sldId id="731" r:id="rId32"/>
    <p:sldId id="732" r:id="rId33"/>
    <p:sldId id="733" r:id="rId34"/>
    <p:sldId id="745" r:id="rId35"/>
    <p:sldId id="759" r:id="rId36"/>
    <p:sldId id="703" r:id="rId37"/>
    <p:sldId id="704" r:id="rId38"/>
    <p:sldId id="755" r:id="rId39"/>
    <p:sldId id="757" r:id="rId40"/>
    <p:sldId id="756" r:id="rId41"/>
    <p:sldId id="705" r:id="rId42"/>
    <p:sldId id="695" r:id="rId43"/>
    <p:sldId id="760" r:id="rId44"/>
    <p:sldId id="728" r:id="rId45"/>
    <p:sldId id="736" r:id="rId46"/>
    <p:sldId id="737" r:id="rId47"/>
    <p:sldId id="738" r:id="rId48"/>
    <p:sldId id="746" r:id="rId49"/>
    <p:sldId id="631" r:id="rId50"/>
    <p:sldId id="632" r:id="rId51"/>
    <p:sldId id="633" r:id="rId52"/>
    <p:sldId id="635" r:id="rId53"/>
    <p:sldId id="761" r:id="rId54"/>
    <p:sldId id="739" r:id="rId55"/>
    <p:sldId id="698" r:id="rId56"/>
    <p:sldId id="699" r:id="rId57"/>
    <p:sldId id="697" r:id="rId58"/>
    <p:sldId id="762" r:id="rId59"/>
    <p:sldId id="758" r:id="rId60"/>
    <p:sldId id="764" r:id="rId61"/>
    <p:sldId id="765" r:id="rId62"/>
    <p:sldId id="766" r:id="rId63"/>
    <p:sldId id="641" r:id="rId64"/>
    <p:sldId id="643" r:id="rId65"/>
    <p:sldId id="767" r:id="rId66"/>
    <p:sldId id="768" r:id="rId67"/>
    <p:sldId id="776" r:id="rId68"/>
    <p:sldId id="777" r:id="rId69"/>
    <p:sldId id="778" r:id="rId70"/>
    <p:sldId id="646" r:id="rId71"/>
    <p:sldId id="645" r:id="rId72"/>
    <p:sldId id="779" r:id="rId73"/>
    <p:sldId id="780" r:id="rId74"/>
    <p:sldId id="781" r:id="rId75"/>
    <p:sldId id="782" r:id="rId76"/>
    <p:sldId id="715" r:id="rId77"/>
    <p:sldId id="714" r:id="rId78"/>
    <p:sldId id="775" r:id="rId79"/>
    <p:sldId id="783" r:id="rId80"/>
    <p:sldId id="784" r:id="rId81"/>
    <p:sldId id="785" r:id="rId82"/>
    <p:sldId id="786" r:id="rId83"/>
    <p:sldId id="787" r:id="rId84"/>
    <p:sldId id="788" r:id="rId85"/>
    <p:sldId id="789" r:id="rId86"/>
    <p:sldId id="790" r:id="rId87"/>
    <p:sldId id="791" r:id="rId88"/>
    <p:sldId id="792" r:id="rId89"/>
    <p:sldId id="793" r:id="rId90"/>
    <p:sldId id="794" r:id="rId91"/>
    <p:sldId id="795" r:id="rId92"/>
    <p:sldId id="648" r:id="rId93"/>
    <p:sldId id="650" r:id="rId94"/>
    <p:sldId id="653" r:id="rId95"/>
    <p:sldId id="654" r:id="rId96"/>
    <p:sldId id="770" r:id="rId97"/>
    <p:sldId id="796" r:id="rId98"/>
    <p:sldId id="769" r:id="rId99"/>
    <p:sldId id="771" r:id="rId100"/>
    <p:sldId id="772" r:id="rId101"/>
    <p:sldId id="773" r:id="rId102"/>
    <p:sldId id="774" r:id="rId103"/>
    <p:sldId id="655" r:id="rId104"/>
    <p:sldId id="798" r:id="rId105"/>
    <p:sldId id="799" r:id="rId106"/>
    <p:sldId id="657" r:id="rId107"/>
    <p:sldId id="659" r:id="rId108"/>
    <p:sldId id="800" r:id="rId109"/>
    <p:sldId id="801" r:id="rId110"/>
    <p:sldId id="802" r:id="rId111"/>
    <p:sldId id="803" r:id="rId112"/>
    <p:sldId id="804" r:id="rId113"/>
    <p:sldId id="805" r:id="rId114"/>
    <p:sldId id="806" r:id="rId115"/>
    <p:sldId id="662" r:id="rId116"/>
    <p:sldId id="664" r:id="rId117"/>
    <p:sldId id="807" r:id="rId118"/>
    <p:sldId id="808" r:id="rId119"/>
    <p:sldId id="809" r:id="rId120"/>
    <p:sldId id="810" r:id="rId121"/>
    <p:sldId id="811" r:id="rId122"/>
    <p:sldId id="812" r:id="rId123"/>
    <p:sldId id="813" r:id="rId124"/>
    <p:sldId id="671" r:id="rId125"/>
    <p:sldId id="814" r:id="rId126"/>
    <p:sldId id="815" r:id="rId127"/>
    <p:sldId id="816" r:id="rId128"/>
    <p:sldId id="817" r:id="rId129"/>
    <p:sldId id="818" r:id="rId130"/>
    <p:sldId id="819" r:id="rId131"/>
    <p:sldId id="820" r:id="rId132"/>
    <p:sldId id="821" r:id="rId133"/>
    <p:sldId id="692" r:id="rId134"/>
    <p:sldId id="688" r:id="rId135"/>
    <p:sldId id="693" r:id="rId136"/>
    <p:sldId id="684" r:id="rId137"/>
    <p:sldId id="687" r:id="rId138"/>
    <p:sldId id="690" r:id="rId139"/>
    <p:sldId id="694" r:id="rId140"/>
    <p:sldId id="691" r:id="rId141"/>
    <p:sldId id="822" r:id="rId142"/>
    <p:sldId id="823" r:id="rId143"/>
    <p:sldId id="824" r:id="rId144"/>
    <p:sldId id="825" r:id="rId145"/>
    <p:sldId id="797" r:id="rId1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00A471"/>
    <a:srgbClr val="FFCE44"/>
    <a:srgbClr val="F48A8A"/>
    <a:srgbClr val="137EA9"/>
    <a:srgbClr val="00AFEC"/>
    <a:srgbClr val="98C63E"/>
    <a:srgbClr val="A1DAF8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4FCFE-162D-427F-9531-0163D565E2D9}" v="2" dt="2025-08-18T16:51:07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87273" autoAdjust="0"/>
  </p:normalViewPr>
  <p:slideViewPr>
    <p:cSldViewPr snapToGrid="0">
      <p:cViewPr varScale="1">
        <p:scale>
          <a:sx n="72" d="100"/>
          <a:sy n="72" d="100"/>
        </p:scale>
        <p:origin x="998" y="53"/>
      </p:cViewPr>
      <p:guideLst/>
    </p:cSldViewPr>
  </p:slideViewPr>
  <p:outlineViewPr>
    <p:cViewPr>
      <p:scale>
        <a:sx n="33" d="100"/>
        <a:sy n="33" d="100"/>
      </p:scale>
      <p:origin x="0" y="-3052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microsoft.com/office/2016/11/relationships/changesInfo" Target="changesInfos/changesInfo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microsoft.com/office/2015/10/relationships/revisionInfo" Target="revisionInfo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박" userId="0c0d9d8361638242" providerId="LiveId" clId="{A8D16668-726C-4AF7-AE2E-816F2BBC6B73}"/>
    <pc:docChg chg="addSld delSld modSld">
      <pc:chgData name="건호 박" userId="0c0d9d8361638242" providerId="LiveId" clId="{A8D16668-726C-4AF7-AE2E-816F2BBC6B73}" dt="2025-08-11T14:21:53.683" v="20" actId="20577"/>
      <pc:docMkLst>
        <pc:docMk/>
      </pc:docMkLst>
      <pc:sldChg chg="del">
        <pc:chgData name="건호 박" userId="0c0d9d8361638242" providerId="LiveId" clId="{A8D16668-726C-4AF7-AE2E-816F2BBC6B73}" dt="2025-08-11T14:20:10.726" v="1" actId="47"/>
        <pc:sldMkLst>
          <pc:docMk/>
          <pc:sldMk cId="676062602" sldId="475"/>
        </pc:sldMkLst>
      </pc:sldChg>
      <pc:sldChg chg="modSp mod">
        <pc:chgData name="건호 박" userId="0c0d9d8361638242" providerId="LiveId" clId="{A8D16668-726C-4AF7-AE2E-816F2BBC6B73}" dt="2025-08-11T14:21:53.683" v="20" actId="20577"/>
        <pc:sldMkLst>
          <pc:docMk/>
          <pc:sldMk cId="2311727195" sldId="624"/>
        </pc:sldMkLst>
        <pc:spChg chg="mod">
          <ac:chgData name="건호 박" userId="0c0d9d8361638242" providerId="LiveId" clId="{A8D16668-726C-4AF7-AE2E-816F2BBC6B73}" dt="2025-08-11T14:21:49.881" v="18" actId="20577"/>
          <ac:spMkLst>
            <pc:docMk/>
            <pc:sldMk cId="2311727195" sldId="624"/>
            <ac:spMk id="3" creationId="{189D4CEC-0D4D-599F-84F8-DC51ECA61BE5}"/>
          </ac:spMkLst>
        </pc:spChg>
        <pc:spChg chg="mod">
          <ac:chgData name="건호 박" userId="0c0d9d8361638242" providerId="LiveId" clId="{A8D16668-726C-4AF7-AE2E-816F2BBC6B73}" dt="2025-08-11T14:21:53.683" v="20" actId="20577"/>
          <ac:spMkLst>
            <pc:docMk/>
            <pc:sldMk cId="2311727195" sldId="624"/>
            <ac:spMk id="5" creationId="{C46A117A-4430-A79F-0FDB-30BCF5C956C0}"/>
          </ac:spMkLst>
        </pc:spChg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68142205" sldId="641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910643192" sldId="643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829725706" sldId="645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935643782" sldId="646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765408625" sldId="648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358047169" sldId="650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090493650" sldId="653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97686946" sldId="654"/>
        </pc:sldMkLst>
      </pc:sldChg>
      <pc:sldChg chg="add del">
        <pc:chgData name="건호 박" userId="0c0d9d8361638242" providerId="LiveId" clId="{A8D16668-726C-4AF7-AE2E-816F2BBC6B73}" dt="2025-08-11T14:20:11.679" v="2" actId="47"/>
        <pc:sldMkLst>
          <pc:docMk/>
          <pc:sldMk cId="3822830690" sldId="712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115697490" sldId="714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234585157" sldId="715"/>
        </pc:sldMkLst>
      </pc:sldChg>
      <pc:sldChg chg="modSp add mod">
        <pc:chgData name="건호 박" userId="0c0d9d8361638242" providerId="LiveId" clId="{A8D16668-726C-4AF7-AE2E-816F2BBC6B73}" dt="2025-08-11T14:20:19.165" v="4" actId="20577"/>
        <pc:sldMkLst>
          <pc:docMk/>
          <pc:sldMk cId="1009706417" sldId="764"/>
        </pc:sldMkLst>
        <pc:spChg chg="mod">
          <ac:chgData name="건호 박" userId="0c0d9d8361638242" providerId="LiveId" clId="{A8D16668-726C-4AF7-AE2E-816F2BBC6B73}" dt="2025-08-11T14:20:19.165" v="4" actId="20577"/>
          <ac:spMkLst>
            <pc:docMk/>
            <pc:sldMk cId="1009706417" sldId="764"/>
            <ac:spMk id="5" creationId="{06155C86-0773-44CB-BA61-E055E8CD14FC}"/>
          </ac:spMkLst>
        </pc:spChg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71826935" sldId="765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76354199" sldId="766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784276069" sldId="767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616461656" sldId="768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390124514" sldId="769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714644872" sldId="770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404475796" sldId="771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786311221" sldId="772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604237207" sldId="773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591621545" sldId="774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748910561" sldId="775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005541783" sldId="776"/>
        </pc:sldMkLst>
      </pc:sldChg>
      <pc:sldChg chg="modSp add mod">
        <pc:chgData name="건호 박" userId="0c0d9d8361638242" providerId="LiveId" clId="{A8D16668-726C-4AF7-AE2E-816F2BBC6B73}" dt="2025-08-11T14:20:26.162" v="10" actId="20577"/>
        <pc:sldMkLst>
          <pc:docMk/>
          <pc:sldMk cId="52390968" sldId="777"/>
        </pc:sldMkLst>
        <pc:spChg chg="mod">
          <ac:chgData name="건호 박" userId="0c0d9d8361638242" providerId="LiveId" clId="{A8D16668-726C-4AF7-AE2E-816F2BBC6B73}" dt="2025-08-11T14:20:26.162" v="10" actId="20577"/>
          <ac:spMkLst>
            <pc:docMk/>
            <pc:sldMk cId="52390968" sldId="777"/>
            <ac:spMk id="5" creationId="{06155C86-0773-44CB-BA61-E055E8CD14FC}"/>
          </ac:spMkLst>
        </pc:spChg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688268095" sldId="778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965936632" sldId="779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752960036" sldId="780"/>
        </pc:sldMkLst>
      </pc:sldChg>
      <pc:sldChg chg="modSp add mod">
        <pc:chgData name="건호 박" userId="0c0d9d8361638242" providerId="LiveId" clId="{A8D16668-726C-4AF7-AE2E-816F2BBC6B73}" dt="2025-08-11T14:21:17.143" v="12" actId="20577"/>
        <pc:sldMkLst>
          <pc:docMk/>
          <pc:sldMk cId="4218625884" sldId="781"/>
        </pc:sldMkLst>
        <pc:spChg chg="mod">
          <ac:chgData name="건호 박" userId="0c0d9d8361638242" providerId="LiveId" clId="{A8D16668-726C-4AF7-AE2E-816F2BBC6B73}" dt="2025-08-11T14:21:17.143" v="12" actId="20577"/>
          <ac:spMkLst>
            <pc:docMk/>
            <pc:sldMk cId="4218625884" sldId="781"/>
            <ac:spMk id="5" creationId="{06155C86-0773-44CB-BA61-E055E8CD14FC}"/>
          </ac:spMkLst>
        </pc:spChg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242563202" sldId="782"/>
        </pc:sldMkLst>
      </pc:sldChg>
      <pc:sldChg chg="modSp add mod">
        <pc:chgData name="건호 박" userId="0c0d9d8361638242" providerId="LiveId" clId="{A8D16668-726C-4AF7-AE2E-816F2BBC6B73}" dt="2025-08-11T14:21:22.593" v="14" actId="20577"/>
        <pc:sldMkLst>
          <pc:docMk/>
          <pc:sldMk cId="4084397332" sldId="783"/>
        </pc:sldMkLst>
        <pc:spChg chg="mod">
          <ac:chgData name="건호 박" userId="0c0d9d8361638242" providerId="LiveId" clId="{A8D16668-726C-4AF7-AE2E-816F2BBC6B73}" dt="2025-08-11T14:21:22.593" v="14" actId="20577"/>
          <ac:spMkLst>
            <pc:docMk/>
            <pc:sldMk cId="4084397332" sldId="783"/>
            <ac:spMk id="5" creationId="{06155C86-0773-44CB-BA61-E055E8CD14FC}"/>
          </ac:spMkLst>
        </pc:spChg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700115195" sldId="784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183452507" sldId="785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000136615" sldId="786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83769570" sldId="787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886742512" sldId="788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995004073" sldId="789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651955559" sldId="790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008527503" sldId="791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3224416031" sldId="792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1573169001" sldId="793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4013191621" sldId="794"/>
        </pc:sldMkLst>
      </pc:sldChg>
      <pc:sldChg chg="modSp add mod">
        <pc:chgData name="건호 박" userId="0c0d9d8361638242" providerId="LiveId" clId="{A8D16668-726C-4AF7-AE2E-816F2BBC6B73}" dt="2025-08-11T14:21:26.889" v="16" actId="20577"/>
        <pc:sldMkLst>
          <pc:docMk/>
          <pc:sldMk cId="3217087637" sldId="795"/>
        </pc:sldMkLst>
        <pc:spChg chg="mod">
          <ac:chgData name="건호 박" userId="0c0d9d8361638242" providerId="LiveId" clId="{A8D16668-726C-4AF7-AE2E-816F2BBC6B73}" dt="2025-08-11T14:21:26.889" v="16" actId="20577"/>
          <ac:spMkLst>
            <pc:docMk/>
            <pc:sldMk cId="3217087637" sldId="795"/>
            <ac:spMk id="5" creationId="{06155C86-0773-44CB-BA61-E055E8CD14FC}"/>
          </ac:spMkLst>
        </pc:spChg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2016846993" sldId="796"/>
        </pc:sldMkLst>
      </pc:sldChg>
      <pc:sldChg chg="add">
        <pc:chgData name="건호 박" userId="0c0d9d8361638242" providerId="LiveId" clId="{A8D16668-726C-4AF7-AE2E-816F2BBC6B73}" dt="2025-08-11T14:20:08.438" v="0"/>
        <pc:sldMkLst>
          <pc:docMk/>
          <pc:sldMk cId="543153414" sldId="797"/>
        </pc:sldMkLst>
      </pc:sldChg>
    </pc:docChg>
  </pc:docChgLst>
  <pc:docChgLst>
    <pc:chgData name="건호 박" userId="0c0d9d8361638242" providerId="LiveId" clId="{4224FCFE-162D-427F-9531-0163D565E2D9}"/>
    <pc:docChg chg="addSld delSld modSld">
      <pc:chgData name="건호 박" userId="0c0d9d8361638242" providerId="LiveId" clId="{4224FCFE-162D-427F-9531-0163D565E2D9}" dt="2025-08-18T16:51:07.041" v="2" actId="1076"/>
      <pc:docMkLst>
        <pc:docMk/>
      </pc:docMkLst>
      <pc:sldChg chg="add del">
        <pc:chgData name="건호 박" userId="0c0d9d8361638242" providerId="LiveId" clId="{4224FCFE-162D-427F-9531-0163D565E2D9}" dt="2025-08-11T21:39:48.948" v="1" actId="47"/>
        <pc:sldMkLst>
          <pc:docMk/>
          <pc:sldMk cId="676062602" sldId="475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052645046" sldId="655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4065411060" sldId="657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853992296" sldId="659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790919721" sldId="662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306739981" sldId="664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700860688" sldId="671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2531820657" sldId="684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2825822893" sldId="687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977413441" sldId="688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258191616" sldId="690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787114377" sldId="691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769655894" sldId="692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698716763" sldId="693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172018183" sldId="694"/>
        </pc:sldMkLst>
      </pc:sldChg>
      <pc:sldChg chg="modSp">
        <pc:chgData name="건호 박" userId="0c0d9d8361638242" providerId="LiveId" clId="{4224FCFE-162D-427F-9531-0163D565E2D9}" dt="2025-08-18T16:51:07.041" v="2" actId="1076"/>
        <pc:sldMkLst>
          <pc:docMk/>
          <pc:sldMk cId="1688268095" sldId="778"/>
        </pc:sldMkLst>
        <pc:picChg chg="mod">
          <ac:chgData name="건호 박" userId="0c0d9d8361638242" providerId="LiveId" clId="{4224FCFE-162D-427F-9531-0163D565E2D9}" dt="2025-08-18T16:51:07.041" v="2" actId="1076"/>
          <ac:picMkLst>
            <pc:docMk/>
            <pc:sldMk cId="1688268095" sldId="778"/>
            <ac:picMk id="2052" creationId="{7FCCFEF3-B458-40DD-9593-21951CB566BD}"/>
          </ac:picMkLst>
        </pc:picChg>
        <pc:cxnChg chg="mod">
          <ac:chgData name="건호 박" userId="0c0d9d8361638242" providerId="LiveId" clId="{4224FCFE-162D-427F-9531-0163D565E2D9}" dt="2025-08-18T16:51:07.041" v="2" actId="1076"/>
          <ac:cxnSpMkLst>
            <pc:docMk/>
            <pc:sldMk cId="1688268095" sldId="778"/>
            <ac:cxnSpMk id="17" creationId="{1B582375-4E64-4CCC-B25A-29D5D37D4DC0}"/>
          </ac:cxnSpMkLst>
        </pc:cxnChg>
        <pc:cxnChg chg="mod">
          <ac:chgData name="건호 박" userId="0c0d9d8361638242" providerId="LiveId" clId="{4224FCFE-162D-427F-9531-0163D565E2D9}" dt="2025-08-18T16:51:07.041" v="2" actId="1076"/>
          <ac:cxnSpMkLst>
            <pc:docMk/>
            <pc:sldMk cId="1688268095" sldId="778"/>
            <ac:cxnSpMk id="21" creationId="{83A60149-9C05-4228-A1F2-50B1644F737B}"/>
          </ac:cxnSpMkLst>
        </pc:cxnChg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04387727" sldId="798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2545752754" sldId="799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775151288" sldId="800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230062032" sldId="801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72447158" sldId="802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965040887" sldId="803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4013640004" sldId="804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248769007" sldId="805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351739707" sldId="806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4015226743" sldId="807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2058378205" sldId="808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794972461" sldId="809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099966564" sldId="810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2019481645" sldId="811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933042557" sldId="812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796752591" sldId="813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2320697732" sldId="814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405223079" sldId="815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304041764" sldId="816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996391797" sldId="817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3225514783" sldId="818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1905011608" sldId="819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514805903" sldId="820"/>
        </pc:sldMkLst>
      </pc:sldChg>
      <pc:sldChg chg="add">
        <pc:chgData name="건호 박" userId="0c0d9d8361638242" providerId="LiveId" clId="{4224FCFE-162D-427F-9531-0163D565E2D9}" dt="2025-08-11T21:39:45.701" v="0"/>
        <pc:sldMkLst>
          <pc:docMk/>
          <pc:sldMk cId="4221598753" sldId="8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F99A80-6EA0-418B-A76D-ACE82C4762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CE4D15-9E95-41F6-89FD-045ACAA52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63A6F-6B56-4DF4-9648-9FEE01681DC7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9B31E2-752B-4DFF-BA73-81A36D302C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FCADDC-F8CC-4D8D-922F-53F6F95896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2685-8177-4EE7-ADDB-88ED9E5FB9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22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C3824-C944-5444-9A8A-E9F46530F956}" type="datetimeFigureOut">
              <a:rPr kumimoji="1" lang="ko-Kore-KR" altLang="en-US" smtClean="0"/>
              <a:t>08/25/2025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CE05-7722-2546-BDFE-6D9E468EAB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3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ko-KR" altLang="en-US" dirty="0"/>
              <a:t>저는 전상훈 교수님의 </a:t>
            </a:r>
            <a:r>
              <a:rPr lang="en-US" altLang="ko-KR" dirty="0" err="1"/>
              <a:t>MoSE</a:t>
            </a:r>
            <a:r>
              <a:rPr lang="en-US" altLang="ko-KR" dirty="0"/>
              <a:t> </a:t>
            </a:r>
            <a:r>
              <a:rPr lang="ko-KR" altLang="en-US" dirty="0"/>
              <a:t>연구실 소속 </a:t>
            </a:r>
            <a:r>
              <a:rPr lang="ko-KR" altLang="en-US" dirty="0" err="1"/>
              <a:t>박건호라고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앞으로 </a:t>
            </a:r>
            <a:r>
              <a:rPr lang="en-US" altLang="ko-KR" dirty="0"/>
              <a:t>5</a:t>
            </a:r>
            <a:r>
              <a:rPr lang="ko-KR" altLang="en-US" dirty="0"/>
              <a:t>일간 전상훈 교수님을 도와 여러분과 함께 실습을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776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설치가 완료되어 실행하시면 다음과 같은 화면이 </a:t>
            </a:r>
            <a:r>
              <a:rPr lang="ko-KR" altLang="en-US" dirty="0" err="1"/>
              <a:t>나오실겁니다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디바이스는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이고 운영체제는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64</a:t>
            </a:r>
            <a:r>
              <a:rPr lang="ko-KR" altLang="en-US" dirty="0"/>
              <a:t>비트를 선택합니다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저장소는 저희가 제공해드린 </a:t>
            </a:r>
            <a:r>
              <a:rPr lang="en-US" altLang="ko-KR" dirty="0" err="1"/>
              <a:t>sd</a:t>
            </a:r>
            <a:r>
              <a:rPr lang="ko-KR" altLang="en-US" dirty="0"/>
              <a:t>카드를 선택하시면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252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다음을 누르고 설정을 편집하기로 이동하시면 여러분들이 사용하실 </a:t>
            </a:r>
            <a:r>
              <a:rPr lang="en-US" altLang="ko-KR" dirty="0"/>
              <a:t>hostname,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그리고 자동으로 연결된 저희의 무선 </a:t>
            </a:r>
            <a:r>
              <a:rPr lang="en-US" altLang="ko-KR" dirty="0"/>
              <a:t>LAN</a:t>
            </a:r>
            <a:r>
              <a:rPr lang="ko-KR" altLang="en-US" dirty="0"/>
              <a:t>을 입력합니다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Hostname </a:t>
            </a:r>
            <a:r>
              <a:rPr lang="ko-KR" altLang="en-US" dirty="0"/>
              <a:t>과 사용자 이름은 동일하게 하시는 것을 </a:t>
            </a:r>
            <a:r>
              <a:rPr lang="ko-KR" altLang="en-US" dirty="0" err="1"/>
              <a:t>추천드리고</a:t>
            </a:r>
            <a:r>
              <a:rPr lang="ko-KR" altLang="en-US" dirty="0"/>
              <a:t> 비밀번호도 간단한 걸로 하시는 것을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SSID</a:t>
            </a:r>
            <a:r>
              <a:rPr lang="ko-KR" altLang="en-US" dirty="0"/>
              <a:t>와 비밀번호는 화면에 보시는 것입니다</a:t>
            </a:r>
            <a:r>
              <a:rPr lang="en-US" altLang="ko-KR" dirty="0"/>
              <a:t>. </a:t>
            </a:r>
            <a:r>
              <a:rPr lang="ko-KR" altLang="en-US" dirty="0"/>
              <a:t>무선 </a:t>
            </a:r>
            <a:r>
              <a:rPr lang="en-US" altLang="ko-KR" dirty="0"/>
              <a:t>LAN</a:t>
            </a:r>
            <a:r>
              <a:rPr lang="ko-KR" altLang="en-US" dirty="0"/>
              <a:t> 국가는 </a:t>
            </a:r>
            <a:r>
              <a:rPr lang="en-US" altLang="ko-KR" dirty="0"/>
              <a:t>KR</a:t>
            </a:r>
            <a:r>
              <a:rPr lang="ko-KR" altLang="en-US" dirty="0"/>
              <a:t>로 설정하시면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4727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라즈베리파이를</a:t>
            </a:r>
            <a:r>
              <a:rPr lang="ko-KR" altLang="en-US" dirty="0"/>
              <a:t> 다른 디바이스에서 제어할 수 있도록 해주는 </a:t>
            </a:r>
            <a:r>
              <a:rPr lang="en-US" altLang="ko-KR" dirty="0"/>
              <a:t>ssh</a:t>
            </a:r>
            <a:r>
              <a:rPr lang="ko-KR" altLang="en-US" dirty="0"/>
              <a:t>를 활성화 </a:t>
            </a:r>
            <a:r>
              <a:rPr lang="ko-KR" altLang="en-US" dirty="0" err="1"/>
              <a:t>시켜주시면</a:t>
            </a:r>
            <a:r>
              <a:rPr lang="ko-KR" altLang="en-US" dirty="0"/>
              <a:t> 마무리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383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나오셔서 예를 누르시면 설치가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357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윈도우를 사용하시는 분들이 많으신 것 같아 저희 실습은 </a:t>
            </a:r>
            <a:r>
              <a:rPr lang="en-US" altLang="ko-KR" dirty="0"/>
              <a:t>Window</a:t>
            </a:r>
            <a:r>
              <a:rPr lang="ko-KR" altLang="en-US" dirty="0"/>
              <a:t>를 기반으로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5791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파이썬 공식 홈페이지에 가서 </a:t>
            </a:r>
            <a:r>
              <a:rPr lang="ko-KR" altLang="en-US" dirty="0" err="1"/>
              <a:t>파이썬을</a:t>
            </a:r>
            <a:r>
              <a:rPr lang="ko-KR" altLang="en-US" dirty="0"/>
              <a:t> 다운로드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3590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체크박스를 체크하여 환경 변수에 파이썬 </a:t>
            </a:r>
            <a:r>
              <a:rPr lang="en-US" altLang="ko-KR" dirty="0"/>
              <a:t>path</a:t>
            </a:r>
            <a:r>
              <a:rPr lang="ko-KR" altLang="en-US" dirty="0"/>
              <a:t>를 지정하고 </a:t>
            </a:r>
            <a:r>
              <a:rPr lang="en-US" altLang="ko-KR" dirty="0"/>
              <a:t>install now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2</a:t>
            </a:r>
            <a:r>
              <a:rPr lang="ko-KR" altLang="en-US" dirty="0"/>
              <a:t>분 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103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설치가 완료되면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열어 버전을 확인하여 잘 설치되었는 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8724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코드를 수정하고 </a:t>
            </a:r>
            <a:r>
              <a:rPr lang="ko-KR" altLang="en-US" dirty="0" err="1"/>
              <a:t>리뷰하는데에</a:t>
            </a:r>
            <a:r>
              <a:rPr lang="ko-KR" altLang="en-US" dirty="0"/>
              <a:t> 도움이 되는 </a:t>
            </a:r>
            <a:r>
              <a:rPr lang="en-US" altLang="ko-KR" dirty="0"/>
              <a:t>Visual Studio Code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공식 홈페이지 가서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5932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설치가 완료되면 실행하셔서 좌측 바에서 </a:t>
            </a:r>
            <a:r>
              <a:rPr lang="en-US" altLang="ko-KR" dirty="0"/>
              <a:t>Extension </a:t>
            </a:r>
            <a:r>
              <a:rPr lang="ko-KR" altLang="en-US" dirty="0"/>
              <a:t>창을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991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5</a:t>
            </a:r>
            <a:r>
              <a:rPr lang="ko-KR" altLang="en-US" dirty="0"/>
              <a:t>일간의 실습 일정에 대해 </a:t>
            </a:r>
            <a:r>
              <a:rPr lang="ko-KR" altLang="en-US" dirty="0" err="1"/>
              <a:t>설명드리겠습니다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66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검색창이 등장하는데 여기에서 </a:t>
            </a:r>
            <a:r>
              <a:rPr lang="en-US" altLang="ko-KR" dirty="0"/>
              <a:t>python extension</a:t>
            </a:r>
            <a:r>
              <a:rPr lang="ko-KR" altLang="en-US" dirty="0"/>
              <a:t>들을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10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en-US" altLang="ko-KR" dirty="0"/>
              <a:t>OTA</a:t>
            </a:r>
            <a:r>
              <a:rPr lang="ko-KR" altLang="en-US" dirty="0"/>
              <a:t>를 할 때는 </a:t>
            </a:r>
            <a:r>
              <a:rPr lang="en-US" altLang="ko-KR" dirty="0"/>
              <a:t>MQTT </a:t>
            </a:r>
            <a:r>
              <a:rPr lang="ko-KR" altLang="en-US" dirty="0"/>
              <a:t>프로토콜을 사용할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0582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란 통신에 사용되는 메시징 프로토콜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IoT </a:t>
            </a:r>
            <a:r>
              <a:rPr lang="ko-KR" altLang="en-US" dirty="0"/>
              <a:t>디바이스들은 리소스 제약을 가지고 있는데 이때 사용할 수 있는 것이 </a:t>
            </a:r>
            <a:r>
              <a:rPr lang="en-US" altLang="ko-KR" dirty="0"/>
              <a:t>MQTT </a:t>
            </a:r>
            <a:r>
              <a:rPr lang="ko-KR" altLang="en-US" dirty="0"/>
              <a:t>프로토콜입니다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867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 프로토콜의 특징으로는 아까 말씀드린 것처럼 적은 리소스를 사용한다는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적은 코드와 리소스로 많은 디바이스에 연결하여 데이터를 송수신할 수 있기 때문에 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보통의 </a:t>
            </a:r>
            <a:r>
              <a:rPr lang="en-US" altLang="ko-KR" dirty="0"/>
              <a:t>IoT </a:t>
            </a:r>
            <a:r>
              <a:rPr lang="ko-KR" altLang="en-US" dirty="0"/>
              <a:t>디바이스들은 안정성이 낮은 네트워크를 통해 연결하는데 이때 </a:t>
            </a:r>
            <a:r>
              <a:rPr lang="en-US" altLang="ko-KR" dirty="0"/>
              <a:t>MQTT</a:t>
            </a:r>
            <a:r>
              <a:rPr lang="ko-KR" altLang="en-US" dirty="0"/>
              <a:t>는 </a:t>
            </a:r>
            <a:r>
              <a:rPr lang="en-US" altLang="ko-KR" dirty="0" err="1"/>
              <a:t>Qos</a:t>
            </a:r>
            <a:r>
              <a:rPr lang="ko-KR" altLang="en-US" dirty="0"/>
              <a:t>라는 </a:t>
            </a:r>
            <a:r>
              <a:rPr lang="en-US" altLang="ko-KR" dirty="0"/>
              <a:t>3</a:t>
            </a:r>
            <a:r>
              <a:rPr lang="ko-KR" altLang="en-US" dirty="0"/>
              <a:t>가지 서비스 품질 수준으로 정의하여 신뢰성을 확보합니다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MQTT</a:t>
            </a:r>
            <a:r>
              <a:rPr lang="ko-KR" altLang="en-US" dirty="0"/>
              <a:t>는 </a:t>
            </a:r>
            <a:r>
              <a:rPr lang="en-US" altLang="ko-KR" dirty="0"/>
              <a:t>TLS </a:t>
            </a:r>
            <a:r>
              <a:rPr lang="ko-KR" altLang="en-US" dirty="0"/>
              <a:t>등 여러 인증 프로토콜을 사용하여 보안성을 </a:t>
            </a:r>
            <a:r>
              <a:rPr lang="ko-KR" altLang="en-US" dirty="0" err="1"/>
              <a:t>높이는데에</a:t>
            </a:r>
            <a:r>
              <a:rPr lang="ko-KR" altLang="en-US" dirty="0"/>
              <a:t> 용이하고 다양한 언어에서 사용이 가능하여 접근성이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이유들로 인하여 이번 </a:t>
            </a:r>
            <a:r>
              <a:rPr lang="en-US" altLang="ko-KR"/>
              <a:t>OTA </a:t>
            </a:r>
            <a:r>
              <a:rPr lang="ko-KR" altLang="en-US"/>
              <a:t>교육에서는  </a:t>
            </a:r>
            <a:r>
              <a:rPr lang="en-US" altLang="ko-KR" dirty="0"/>
              <a:t>MQTT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147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는 클라이언트와 브로커로 구성합니다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MQTT</a:t>
            </a:r>
            <a:r>
              <a:rPr lang="ko-KR" altLang="en-US" dirty="0"/>
              <a:t>에서 클라이언트는 서버부터 마이크로 컨트롤러까지 모든 디바이스가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메시지를 송신</a:t>
            </a:r>
            <a:r>
              <a:rPr lang="en-US" altLang="ko-KR" dirty="0"/>
              <a:t>,</a:t>
            </a:r>
            <a:r>
              <a:rPr lang="ko-KR" altLang="en-US" dirty="0"/>
              <a:t> 수신하는 모든 주체가 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MQTT</a:t>
            </a:r>
            <a:r>
              <a:rPr lang="ko-KR" altLang="en-US" dirty="0"/>
              <a:t>에서 브로커는 클라이언트들 간의 메시지의 송수신을 돕는 </a:t>
            </a:r>
            <a:r>
              <a:rPr lang="ko-KR" altLang="en-US" dirty="0" err="1"/>
              <a:t>백엔드</a:t>
            </a:r>
            <a:r>
              <a:rPr lang="ko-KR" altLang="en-US" dirty="0"/>
              <a:t>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메시지 전송 뿐 아니라</a:t>
            </a:r>
            <a:r>
              <a:rPr lang="en-US" altLang="ko-KR" dirty="0"/>
              <a:t> </a:t>
            </a:r>
            <a:r>
              <a:rPr lang="ko-KR" altLang="en-US" dirty="0"/>
              <a:t>권한 부여</a:t>
            </a:r>
            <a:r>
              <a:rPr lang="en-US" altLang="ko-KR" dirty="0"/>
              <a:t>, </a:t>
            </a:r>
            <a:r>
              <a:rPr lang="ko-KR" altLang="en-US" dirty="0"/>
              <a:t>인증 등 다양한 </a:t>
            </a:r>
            <a:r>
              <a:rPr lang="ko-KR" altLang="en-US" dirty="0" err="1"/>
              <a:t>테스크도</a:t>
            </a:r>
            <a:r>
              <a:rPr lang="ko-KR" altLang="en-US" dirty="0"/>
              <a:t> 처리합니다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768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라즈베리파이로</a:t>
            </a:r>
            <a:r>
              <a:rPr lang="ko-KR" altLang="en-US" dirty="0"/>
              <a:t> </a:t>
            </a:r>
            <a:r>
              <a:rPr lang="en-US" altLang="ko-KR" dirty="0"/>
              <a:t>ssh </a:t>
            </a:r>
            <a:r>
              <a:rPr lang="ko-KR" altLang="en-US" dirty="0"/>
              <a:t>연결을 하여 잘 작동하는 지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랩탑에서 </a:t>
            </a:r>
            <a:r>
              <a:rPr lang="ko-KR" altLang="en-US" dirty="0" err="1"/>
              <a:t>라즈베리파이로</a:t>
            </a:r>
            <a:r>
              <a:rPr lang="ko-KR" altLang="en-US" dirty="0"/>
              <a:t> </a:t>
            </a:r>
            <a:r>
              <a:rPr lang="en-US" altLang="ko-KR" dirty="0"/>
              <a:t>ssh </a:t>
            </a:r>
            <a:r>
              <a:rPr lang="ko-KR" altLang="en-US" dirty="0"/>
              <a:t>접속하는 방법은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 &lt;username&gt;@&lt;address&gt;, ssh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&lt;hostname&gt;.local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8318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5666-9EBA-45BA-8F06-B77D8A222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E7342F-8574-4CCC-14F1-E761FD592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BF78FB-81B6-0096-D655-B7FD68BE3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ifconfig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1F3B3-E727-99EB-F110-EFA301399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9CE05-7722-2546-BDFE-6D9E468EABE6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5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3124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의 브로커에 대해 더 자세히 알아보도록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9588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드린 </a:t>
            </a:r>
            <a:r>
              <a:rPr lang="ko-KR" altLang="en-US" dirty="0" err="1"/>
              <a:t>라즈베리파이</a:t>
            </a:r>
            <a:r>
              <a:rPr lang="ko-KR" altLang="en-US" dirty="0"/>
              <a:t> 디바이스 중 하나로 브로커를 구현할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라는 브로커 프로그램을 사용하여 </a:t>
            </a:r>
            <a:r>
              <a:rPr lang="en-US" altLang="ko-KR" dirty="0"/>
              <a:t>publish client </a:t>
            </a:r>
            <a:r>
              <a:rPr lang="ko-KR" altLang="en-US" dirty="0"/>
              <a:t>와 </a:t>
            </a:r>
            <a:r>
              <a:rPr lang="en-US" altLang="ko-KR" dirty="0"/>
              <a:t>subscribe client </a:t>
            </a:r>
            <a:r>
              <a:rPr lang="ko-KR" altLang="en-US" dirty="0"/>
              <a:t>사이에서 메시지를 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브로커를 구현하면서 </a:t>
            </a:r>
            <a:r>
              <a:rPr lang="en-US" altLang="ko-KR" dirty="0"/>
              <a:t>MQTT</a:t>
            </a:r>
            <a:r>
              <a:rPr lang="ko-KR" altLang="en-US" dirty="0"/>
              <a:t>에 대해 이해해보겠습니다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111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1, 2</a:t>
            </a:r>
            <a:r>
              <a:rPr lang="ko-KR" altLang="en-US" dirty="0"/>
              <a:t>일차에는 </a:t>
            </a:r>
            <a:r>
              <a:rPr lang="en-US" altLang="ko-KR" dirty="0"/>
              <a:t>OTA</a:t>
            </a:r>
            <a:r>
              <a:rPr lang="ko-KR" altLang="en-US" dirty="0"/>
              <a:t>의 구현을 위주로 실습을 진행할 예정입니다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3, 4</a:t>
            </a:r>
            <a:r>
              <a:rPr lang="ko-KR" altLang="en-US" dirty="0"/>
              <a:t>일차에는 구현한 </a:t>
            </a:r>
            <a:r>
              <a:rPr lang="en-US" altLang="ko-KR" dirty="0"/>
              <a:t>OTA</a:t>
            </a:r>
            <a:r>
              <a:rPr lang="ko-KR" altLang="en-US" dirty="0"/>
              <a:t>를 기준으로 </a:t>
            </a:r>
            <a:r>
              <a:rPr lang="en-US" altLang="ko-KR" dirty="0"/>
              <a:t>CAN</a:t>
            </a:r>
            <a:r>
              <a:rPr lang="ko-KR" altLang="en-US" dirty="0"/>
              <a:t>과 </a:t>
            </a:r>
            <a:r>
              <a:rPr lang="en-US" altLang="ko-KR" dirty="0"/>
              <a:t>Target ECU</a:t>
            </a:r>
            <a:r>
              <a:rPr lang="ko-KR" altLang="en-US" dirty="0"/>
              <a:t>에 맞는 업데이트와 예측된 공격 시나리오에 대한 대비책 마련을 진행할 것이고 </a:t>
            </a:r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en-US" altLang="ko-KR" dirty="0"/>
              <a:t>5</a:t>
            </a:r>
            <a:r>
              <a:rPr lang="ko-KR" altLang="en-US" dirty="0"/>
              <a:t>일차에는 한 단계 더 나아간 </a:t>
            </a:r>
            <a:r>
              <a:rPr lang="en-US" altLang="ko-KR" dirty="0"/>
              <a:t>Firmware OTA</a:t>
            </a:r>
            <a:r>
              <a:rPr lang="ko-KR" altLang="en-US" dirty="0"/>
              <a:t>의 구현과 </a:t>
            </a:r>
            <a:r>
              <a:rPr lang="en-US" altLang="ko-KR" dirty="0"/>
              <a:t>5</a:t>
            </a:r>
            <a:r>
              <a:rPr lang="ko-KR" altLang="en-US" dirty="0"/>
              <a:t>일 동안의 실습에 대한 결과 발표를 진행하겠습니다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오늘은 </a:t>
            </a:r>
            <a:r>
              <a:rPr lang="en-US" altLang="ko-KR" dirty="0"/>
              <a:t>OTA</a:t>
            </a:r>
            <a:r>
              <a:rPr lang="ko-KR" altLang="en-US" dirty="0"/>
              <a:t>에 대한 구조 설명과 간단한 구현을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6535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제공해드린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MQTT Broker </a:t>
            </a:r>
            <a:r>
              <a:rPr lang="ko-KR" altLang="en-US" dirty="0"/>
              <a:t>서비스를 제공하는 </a:t>
            </a:r>
            <a:r>
              <a:rPr lang="en-US" altLang="ko-KR" dirty="0" err="1"/>
              <a:t>mosquitto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7624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ko-KR" altLang="en-US" dirty="0"/>
              <a:t>를 사용하기 위해 </a:t>
            </a:r>
            <a:r>
              <a:rPr lang="en-US" altLang="ko-KR" dirty="0"/>
              <a:t>conf </a:t>
            </a:r>
            <a:r>
              <a:rPr lang="ko-KR" altLang="en-US" dirty="0"/>
              <a:t>파일을 수정하여 </a:t>
            </a:r>
            <a:r>
              <a:rPr lang="en-US" altLang="ko-KR" dirty="0"/>
              <a:t>port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580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Conf</a:t>
            </a:r>
            <a:r>
              <a:rPr lang="ko-KR" altLang="en-US" dirty="0"/>
              <a:t>파일 적용을 위해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서비스 재시작 후 작동하는 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85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-client </a:t>
            </a:r>
            <a:r>
              <a:rPr lang="ko-KR" altLang="en-US" dirty="0"/>
              <a:t>를 설치하고 서로 다른 두개의 터미널에서 메시지 송수신을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79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전송에 </a:t>
            </a:r>
            <a:r>
              <a:rPr lang="en-US" altLang="ko-KR" dirty="0"/>
              <a:t>id pw</a:t>
            </a:r>
            <a:r>
              <a:rPr lang="ko-KR" altLang="en-US" dirty="0"/>
              <a:t>를 지정하여 사용자 관리를 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Pwfile</a:t>
            </a:r>
            <a:r>
              <a:rPr lang="ko-KR" altLang="en-US" dirty="0"/>
              <a:t>을 만들어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작성합니다</a:t>
            </a:r>
            <a:r>
              <a:rPr lang="en-US" altLang="ko-KR" dirty="0"/>
              <a:t>. id </a:t>
            </a:r>
            <a:r>
              <a:rPr lang="ko-KR" altLang="en-US" dirty="0"/>
              <a:t>와 </a:t>
            </a:r>
            <a:r>
              <a:rPr lang="en-US" altLang="ko-KR" dirty="0"/>
              <a:t>pw </a:t>
            </a:r>
            <a:r>
              <a:rPr lang="ko-KR" altLang="en-US" dirty="0"/>
              <a:t>는 </a:t>
            </a:r>
            <a:r>
              <a:rPr lang="en-US" altLang="ko-KR" dirty="0"/>
              <a:t>ppt</a:t>
            </a:r>
            <a:r>
              <a:rPr lang="ko-KR" altLang="en-US" dirty="0"/>
              <a:t>와 같게 만들어 보시는 걸 추천합니다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Pw</a:t>
            </a:r>
            <a:r>
              <a:rPr lang="ko-KR" altLang="en-US" dirty="0"/>
              <a:t>를 암호화하고 </a:t>
            </a:r>
            <a:r>
              <a:rPr lang="en-US" altLang="ko-KR" dirty="0" err="1"/>
              <a:t>pwfile</a:t>
            </a:r>
            <a:r>
              <a:rPr lang="ko-KR" altLang="en-US" dirty="0"/>
              <a:t>을 </a:t>
            </a:r>
            <a:r>
              <a:rPr lang="en-US" altLang="ko-KR" dirty="0" err="1"/>
              <a:t>mosquitto</a:t>
            </a:r>
            <a:r>
              <a:rPr lang="ko-KR" altLang="en-US" dirty="0"/>
              <a:t>파일 하위로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981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Pwfile</a:t>
            </a:r>
            <a:r>
              <a:rPr lang="ko-KR" altLang="en-US" dirty="0"/>
              <a:t>을 활용하기 위해 </a:t>
            </a:r>
            <a:r>
              <a:rPr lang="en-US" altLang="ko-KR" dirty="0"/>
              <a:t>conf </a:t>
            </a:r>
            <a:r>
              <a:rPr lang="ko-KR" altLang="en-US" dirty="0"/>
              <a:t>파일을 수정하고 </a:t>
            </a:r>
            <a:r>
              <a:rPr lang="en-US" altLang="ko-KR" dirty="0" err="1"/>
              <a:t>mosquitto</a:t>
            </a:r>
            <a:r>
              <a:rPr lang="ko-KR" altLang="en-US" dirty="0"/>
              <a:t>서비스를 </a:t>
            </a:r>
            <a:r>
              <a:rPr lang="ko-KR" altLang="en-US" dirty="0" err="1"/>
              <a:t>재시작합니다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5404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pwfile</a:t>
            </a:r>
            <a:r>
              <a:rPr lang="ko-KR" altLang="en-US" dirty="0"/>
              <a:t>을 기반으로 한 사용자를 한 명 더 추가하고 </a:t>
            </a:r>
            <a:r>
              <a:rPr lang="ko-KR" altLang="en-US" dirty="0" err="1"/>
              <a:t>재시작하여</a:t>
            </a:r>
            <a:r>
              <a:rPr lang="ko-KR" altLang="en-US" dirty="0"/>
              <a:t> 서비스에 반영합니다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0450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 err="1"/>
              <a:t>pwfile</a:t>
            </a:r>
            <a:r>
              <a:rPr lang="ko-KR" altLang="en-US" dirty="0"/>
              <a:t>을 기반으로 </a:t>
            </a:r>
            <a:r>
              <a:rPr lang="en-US" altLang="ko-KR" dirty="0"/>
              <a:t>id, pw</a:t>
            </a:r>
            <a:r>
              <a:rPr lang="ko-KR" altLang="en-US" dirty="0"/>
              <a:t>를 활용한 메시지 송수신을 확인해봅니다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7364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6512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실습에서 업데이트 요청은 </a:t>
            </a:r>
            <a:r>
              <a:rPr lang="en-US" altLang="ko-KR" dirty="0"/>
              <a:t>website</a:t>
            </a:r>
            <a:r>
              <a:rPr lang="ko-KR" altLang="en-US" dirty="0"/>
              <a:t>를 통해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55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실습에서는 여러분께 지급해드린 두개의 </a:t>
            </a:r>
            <a:r>
              <a:rPr lang="en-US" altLang="ko-KR" dirty="0"/>
              <a:t>Raspberry Pi 4 </a:t>
            </a:r>
            <a:r>
              <a:rPr lang="ko-KR" altLang="en-US" dirty="0"/>
              <a:t>보드와 </a:t>
            </a:r>
            <a:r>
              <a:rPr lang="en-US" altLang="ko-KR" dirty="0"/>
              <a:t>CAN </a:t>
            </a:r>
            <a:r>
              <a:rPr lang="ko-KR" altLang="en-US" dirty="0"/>
              <a:t>통신에 사용할 </a:t>
            </a:r>
            <a:r>
              <a:rPr lang="en-US" altLang="ko-KR" dirty="0"/>
              <a:t>KVASER, </a:t>
            </a:r>
            <a:r>
              <a:rPr lang="ko-KR" altLang="en-US" dirty="0"/>
              <a:t>그리고 </a:t>
            </a:r>
            <a:r>
              <a:rPr lang="ko-KR" altLang="en-US" dirty="0" err="1"/>
              <a:t>랩탑을</a:t>
            </a:r>
            <a:r>
              <a:rPr lang="ko-KR" altLang="en-US" dirty="0"/>
              <a:t> 이용할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5175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</a:t>
            </a:r>
            <a:r>
              <a:rPr lang="en-US" altLang="ko-KR" dirty="0"/>
              <a:t>website</a:t>
            </a:r>
            <a:r>
              <a:rPr lang="ko-KR" altLang="en-US" dirty="0"/>
              <a:t>를 이용하는 이유는</a:t>
            </a:r>
            <a:endParaRPr lang="en-US" altLang="ko-KR" dirty="0"/>
          </a:p>
          <a:p>
            <a:r>
              <a:rPr lang="ko-KR" altLang="en-US" dirty="0"/>
              <a:t>첫번째는 </a:t>
            </a:r>
            <a:r>
              <a:rPr lang="en-US" altLang="ko-KR" dirty="0"/>
              <a:t>GUI</a:t>
            </a:r>
            <a:r>
              <a:rPr lang="ko-KR" altLang="en-US" dirty="0"/>
              <a:t>를 사용한 직관적인 인터페이스 제공에 있습니다</a:t>
            </a:r>
            <a:r>
              <a:rPr lang="en-US" altLang="ko-KR" dirty="0"/>
              <a:t>. GUI</a:t>
            </a:r>
            <a:r>
              <a:rPr lang="ko-KR" altLang="en-US" dirty="0"/>
              <a:t>를 통해 업로드를 쉽게 할 수 있고 파일 업로드 상태도 실시간으로 확인 가능합니다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두번재는</a:t>
            </a:r>
            <a:r>
              <a:rPr lang="ko-KR" altLang="en-US" dirty="0"/>
              <a:t> 관리의 용이성 입니다</a:t>
            </a:r>
            <a:r>
              <a:rPr lang="en-US" altLang="ko-KR" dirty="0"/>
              <a:t>. </a:t>
            </a:r>
            <a:r>
              <a:rPr lang="ko-KR" altLang="en-US" dirty="0"/>
              <a:t>관리자가 모든 파일을 관리하고 기록</a:t>
            </a:r>
            <a:r>
              <a:rPr lang="en-US" altLang="ko-KR" dirty="0"/>
              <a:t>, </a:t>
            </a:r>
            <a:r>
              <a:rPr lang="ko-KR" altLang="en-US" dirty="0"/>
              <a:t>모니터링 할 수 있으며 에러 발생 시 조치에 용이합니다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484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보안성입니다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권한 기반의 접근 제어로 사용자를 구분하고 파일에 대한 검증과</a:t>
            </a:r>
            <a:r>
              <a:rPr lang="en-US" altLang="ko-KR" dirty="0"/>
              <a:t> </a:t>
            </a:r>
            <a:r>
              <a:rPr lang="ko-KR" altLang="en-US" dirty="0"/>
              <a:t>파일의 암호화를 통해 보안의 강화를 기대할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네번째는 자동화 입니다</a:t>
            </a:r>
            <a:r>
              <a:rPr lang="en-US" altLang="ko-KR" dirty="0"/>
              <a:t>. Website</a:t>
            </a:r>
            <a:r>
              <a:rPr lang="ko-KR" altLang="en-US" dirty="0"/>
              <a:t>를 이용하면 자동화를 통해 자동 배포 및 업로드 알림 설정이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326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err="1"/>
              <a:t>번째는</a:t>
            </a:r>
            <a:r>
              <a:rPr lang="ko-KR" altLang="en-US" dirty="0"/>
              <a:t> 확장성입니다</a:t>
            </a:r>
            <a:r>
              <a:rPr lang="en-US" altLang="ko-KR" dirty="0"/>
              <a:t>. Website</a:t>
            </a:r>
            <a:r>
              <a:rPr lang="ko-KR" altLang="en-US" dirty="0"/>
              <a:t>는 여러 사용자가 동시에 이용이 가능하며 더 나아가 클라우드 플랫폼과 연동하면 </a:t>
            </a:r>
            <a:r>
              <a:rPr lang="en-US" altLang="ko-KR" dirty="0"/>
              <a:t>OTA </a:t>
            </a:r>
            <a:r>
              <a:rPr lang="ko-KR" altLang="en-US" dirty="0"/>
              <a:t>업데이트를 전세계에 있는 디바이스로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유지보수의 효율성입니다</a:t>
            </a:r>
            <a:r>
              <a:rPr lang="en-US" altLang="ko-KR" dirty="0"/>
              <a:t>. OTA</a:t>
            </a:r>
            <a:r>
              <a:rPr lang="ko-KR" altLang="en-US" dirty="0"/>
              <a:t>에 맞게 디바이스로의 직접적인 접근이 없이 업데이트 가능하고 </a:t>
            </a:r>
            <a:r>
              <a:rPr lang="en-US" altLang="ko-KR" dirty="0"/>
              <a:t>UIUX</a:t>
            </a:r>
            <a:r>
              <a:rPr lang="ko-KR" altLang="en-US" dirty="0"/>
              <a:t>를 지속적으로 업데이트하여 사용자에게 더 나은 경험을 제공할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104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r>
              <a:rPr lang="ko-KR" altLang="en-US" dirty="0"/>
              <a:t>와 실습에 관한 기본적인 코드를 이용하기 위해 여러분의 디바이스에 </a:t>
            </a:r>
            <a:r>
              <a:rPr lang="en-US" altLang="ko-KR" dirty="0" err="1"/>
              <a:t>github</a:t>
            </a:r>
            <a:r>
              <a:rPr lang="ko-KR" altLang="en-US" dirty="0"/>
              <a:t>에 있는 파일을 다운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65910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서버를 </a:t>
            </a:r>
            <a:r>
              <a:rPr lang="en-US" altLang="ko-KR" dirty="0"/>
              <a:t>HTML</a:t>
            </a:r>
            <a:r>
              <a:rPr lang="ko-KR" altLang="en-US" dirty="0"/>
              <a:t>로 구현하여 파일을 </a:t>
            </a:r>
            <a:r>
              <a:rPr lang="en-US" altLang="ko-KR" dirty="0"/>
              <a:t>Update Supplier</a:t>
            </a:r>
            <a:r>
              <a:rPr lang="ko-KR" altLang="en-US" dirty="0"/>
              <a:t>로 전달한다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8821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r>
              <a:rPr lang="ko-KR" altLang="en-US" dirty="0"/>
              <a:t> 를 이용하기 위해 </a:t>
            </a:r>
            <a:r>
              <a:rPr lang="en-US" altLang="ko-KR" dirty="0" err="1"/>
              <a:t>cmd</a:t>
            </a:r>
            <a:r>
              <a:rPr lang="ko-KR" altLang="en-US" dirty="0"/>
              <a:t>에서 </a:t>
            </a:r>
            <a:r>
              <a:rPr lang="en-US" altLang="ko-KR" dirty="0"/>
              <a:t>flask </a:t>
            </a:r>
            <a:r>
              <a:rPr lang="ko-KR" altLang="en-US" dirty="0"/>
              <a:t>모듈을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8888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5224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16247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178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번에는 </a:t>
            </a:r>
            <a:r>
              <a:rPr lang="en-US" altLang="ko-KR" dirty="0"/>
              <a:t>MQTT</a:t>
            </a:r>
            <a:r>
              <a:rPr lang="ko-KR" altLang="en-US" dirty="0"/>
              <a:t>를 이용한 간단한 메시지 송수신을 다뤘다면 이번에는 </a:t>
            </a:r>
            <a:r>
              <a:rPr lang="en-US" altLang="ko-KR" dirty="0"/>
              <a:t>MQTT</a:t>
            </a:r>
            <a:r>
              <a:rPr lang="ko-KR" altLang="en-US" dirty="0"/>
              <a:t>를 이용하여 파일을 송수신하는 </a:t>
            </a:r>
            <a:r>
              <a:rPr lang="en-US" altLang="ko-KR" dirty="0"/>
              <a:t>OTA Publisher</a:t>
            </a:r>
            <a:r>
              <a:rPr lang="ko-KR" altLang="en-US" dirty="0"/>
              <a:t>를 구현해보겠습니다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212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OTA </a:t>
            </a:r>
            <a:r>
              <a:rPr lang="ko-KR" altLang="en-US" dirty="0"/>
              <a:t>업데이트의 흐름에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업데이트 하고자 하는 파일을 업로드 합니다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Supplier</a:t>
            </a:r>
            <a:r>
              <a:rPr lang="ko-KR" altLang="en-US" dirty="0"/>
              <a:t>는 해당 파일을 확인하고 </a:t>
            </a:r>
            <a:r>
              <a:rPr lang="en-US" altLang="ko-KR" dirty="0"/>
              <a:t>Broker</a:t>
            </a:r>
            <a:r>
              <a:rPr lang="ko-KR" altLang="en-US" dirty="0"/>
              <a:t>를 통해 차량의 </a:t>
            </a:r>
            <a:r>
              <a:rPr lang="en-US" altLang="ko-KR" dirty="0"/>
              <a:t>Central Gateway</a:t>
            </a:r>
            <a:r>
              <a:rPr lang="ko-KR" altLang="en-US" dirty="0"/>
              <a:t>로 전송합니다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Central Gateway</a:t>
            </a:r>
            <a:r>
              <a:rPr lang="ko-KR" altLang="en-US" dirty="0"/>
              <a:t>는 차량 내부 </a:t>
            </a:r>
            <a:r>
              <a:rPr lang="en-US" altLang="ko-KR" dirty="0"/>
              <a:t>CAN </a:t>
            </a:r>
            <a:r>
              <a:rPr lang="ko-KR" altLang="en-US" dirty="0"/>
              <a:t>통신을 이용하여 해당 업데이트가 적용될 </a:t>
            </a:r>
            <a:r>
              <a:rPr lang="en-US" altLang="ko-KR" dirty="0"/>
              <a:t>Target ECU</a:t>
            </a:r>
            <a:r>
              <a:rPr lang="ko-KR" altLang="en-US" dirty="0"/>
              <a:t>에 업데이트 파일을 전송합니다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 Requester</a:t>
            </a:r>
            <a:r>
              <a:rPr lang="ko-KR" altLang="en-US" dirty="0"/>
              <a:t>와 </a:t>
            </a:r>
            <a:r>
              <a:rPr lang="en-US" altLang="ko-KR" dirty="0"/>
              <a:t>Update Supplier</a:t>
            </a:r>
            <a:r>
              <a:rPr lang="ko-KR" altLang="en-US" dirty="0"/>
              <a:t>는 하나의 랩탑에서</a:t>
            </a:r>
            <a:r>
              <a:rPr lang="en-US" altLang="ko-KR" dirty="0"/>
              <a:t>, Broker</a:t>
            </a:r>
            <a:r>
              <a:rPr lang="ko-KR" altLang="en-US" dirty="0"/>
              <a:t>와 </a:t>
            </a:r>
            <a:r>
              <a:rPr lang="en-US" altLang="ko-KR" dirty="0"/>
              <a:t>Target ECU</a:t>
            </a:r>
            <a:r>
              <a:rPr lang="ko-KR" altLang="en-US" dirty="0"/>
              <a:t>는 각각의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사용할 예정이고 </a:t>
            </a:r>
            <a:r>
              <a:rPr lang="en-US" altLang="ko-KR" dirty="0"/>
              <a:t>Central Gateway</a:t>
            </a:r>
            <a:r>
              <a:rPr lang="ko-KR" altLang="en-US" dirty="0"/>
              <a:t>는 또 다른 하나의 </a:t>
            </a:r>
            <a:r>
              <a:rPr lang="ko-KR" altLang="en-US" dirty="0" err="1"/>
              <a:t>랩탑을</a:t>
            </a:r>
            <a:r>
              <a:rPr lang="ko-KR" altLang="en-US" dirty="0"/>
              <a:t> 이용할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17888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방식은 전과 같습니다</a:t>
            </a:r>
            <a:r>
              <a:rPr lang="en-US" altLang="ko-KR" dirty="0"/>
              <a:t>. </a:t>
            </a:r>
            <a:r>
              <a:rPr lang="ko-KR" altLang="en-US" dirty="0"/>
              <a:t>이번에는 </a:t>
            </a:r>
            <a:r>
              <a:rPr lang="en-US" altLang="ko-KR" dirty="0"/>
              <a:t>web</a:t>
            </a:r>
            <a:r>
              <a:rPr lang="ko-KR" altLang="en-US" dirty="0"/>
              <a:t>에서 파일이 올라왔다는 가정에 업데이트된 파일을 </a:t>
            </a:r>
            <a:r>
              <a:rPr lang="en-US" altLang="ko-KR" dirty="0"/>
              <a:t>Publish</a:t>
            </a:r>
            <a:r>
              <a:rPr lang="ko-KR" altLang="en-US" dirty="0"/>
              <a:t>하는 것을 구현하겠습니다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44454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6352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QoS </a:t>
            </a:r>
            <a:r>
              <a:rPr lang="ko-KR" altLang="en-US" dirty="0"/>
              <a:t>란 </a:t>
            </a:r>
            <a:r>
              <a:rPr lang="en-US" altLang="ko-KR" dirty="0"/>
              <a:t>1</a:t>
            </a:r>
            <a:r>
              <a:rPr lang="ko-KR" altLang="en-US" dirty="0"/>
              <a:t>일차 실습 시간 때 잠깐 말씀 드렸었는데 메시지 전송에 대한 서비스 품질 수준을 필요에 따라 선택할 수 있게 구현해 놓은 기준입니다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QoS 0</a:t>
            </a:r>
            <a:r>
              <a:rPr lang="ko-KR" altLang="en-US" dirty="0"/>
              <a:t>은 딱 한번만 전송하는 모드입니다</a:t>
            </a:r>
            <a:r>
              <a:rPr lang="en-US" altLang="ko-KR" dirty="0"/>
              <a:t>. </a:t>
            </a:r>
            <a:r>
              <a:rPr lang="ko-KR" altLang="en-US" dirty="0"/>
              <a:t>그렇기 때문에 네트워크 상황이나 여러 문제들로 메시지가 손실 되면 전송이 되지 않을 수도 있기 때문에 중요한 메시지를 </a:t>
            </a:r>
            <a:r>
              <a:rPr lang="ko-KR" altLang="en-US" dirty="0" err="1"/>
              <a:t>전송하는데에는</a:t>
            </a:r>
            <a:r>
              <a:rPr lang="ko-KR" altLang="en-US" dirty="0"/>
              <a:t> 부적합합니다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대신 위 전송 방법은 가장 빠른 전송 모드로 적은 리소스를 요구하므로 초경량 임베디드 장치나 다수의 클라이언트를 운용할 때 적합합니다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4456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Qos1 </a:t>
            </a:r>
            <a:r>
              <a:rPr lang="ko-KR" altLang="en-US" dirty="0"/>
              <a:t>의 경우 최소한 한 번은 보내는 모드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경우는 메시지를 전달 후 수신 확인이 될 때까지 전송을 반복합니다</a:t>
            </a:r>
            <a:r>
              <a:rPr lang="en-US" altLang="ko-KR" dirty="0"/>
              <a:t>. </a:t>
            </a:r>
            <a:r>
              <a:rPr lang="ko-KR" altLang="en-US" dirty="0"/>
              <a:t>따라서 수신확인이 늦어질 경우 여러 번의 수신이 발생하고 최소 한번의 왕복이 필요하기 때문에 </a:t>
            </a:r>
            <a:r>
              <a:rPr lang="en-US" altLang="ko-KR" dirty="0"/>
              <a:t>QoS0</a:t>
            </a:r>
            <a:r>
              <a:rPr lang="ko-KR" altLang="en-US" dirty="0"/>
              <a:t>에 비해 많은 리소스가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메시지 손실 가능성이 크게 줄어든다는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36336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QoS2</a:t>
            </a:r>
            <a:r>
              <a:rPr lang="ko-KR" altLang="en-US" dirty="0"/>
              <a:t>의 경우 가장 안전한 전송 모드로 정확히 한 번만 전달됩니다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정확히 한 번만 전송하기 때문에 해당 모드에서는 </a:t>
            </a:r>
            <a:r>
              <a:rPr lang="en-US" altLang="ko-KR" dirty="0"/>
              <a:t>4</a:t>
            </a:r>
            <a:r>
              <a:rPr lang="ko-KR" altLang="en-US" dirty="0"/>
              <a:t>단계의 </a:t>
            </a:r>
            <a:r>
              <a:rPr lang="ko-KR" altLang="en-US" dirty="0" err="1"/>
              <a:t>핸드쉐이크를</a:t>
            </a:r>
            <a:r>
              <a:rPr lang="ko-KR" altLang="en-US" dirty="0"/>
              <a:t> 진행합니다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단계로는 전송을 하고 </a:t>
            </a:r>
            <a:r>
              <a:rPr lang="en-US" altLang="ko-KR" dirty="0"/>
              <a:t>2</a:t>
            </a:r>
            <a:r>
              <a:rPr lang="ko-KR" altLang="en-US" dirty="0"/>
              <a:t>단계에서는 수신자가 수신을 했음을 보내고 </a:t>
            </a:r>
            <a:r>
              <a:rPr lang="en-US" altLang="ko-KR" dirty="0"/>
              <a:t>3</a:t>
            </a:r>
            <a:r>
              <a:rPr lang="ko-KR" altLang="en-US" dirty="0"/>
              <a:t>단계에서는 송신자가 수신자에게 메시지 처리를 </a:t>
            </a:r>
            <a:r>
              <a:rPr lang="ko-KR" altLang="en-US" dirty="0" err="1"/>
              <a:t>완료했는</a:t>
            </a:r>
            <a:r>
              <a:rPr lang="ko-KR" altLang="en-US" dirty="0"/>
              <a:t> 지 묻고 </a:t>
            </a:r>
            <a:r>
              <a:rPr lang="en-US" altLang="ko-KR" dirty="0"/>
              <a:t>4</a:t>
            </a:r>
            <a:r>
              <a:rPr lang="ko-KR" altLang="en-US" dirty="0"/>
              <a:t>단계에서 수신자가 송신자에게 메시지를 처리했음을 알려 수신자와 송신자는 메시지를 삭제합니다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모드는 로직이 복잡하고 리소스를 많이 요구하여 속도가 느립니다</a:t>
            </a:r>
            <a:r>
              <a:rPr lang="en-US" altLang="ko-KR"/>
              <a:t>. </a:t>
            </a:r>
          </a:p>
          <a:p>
            <a:r>
              <a:rPr lang="ko-KR" altLang="en-US"/>
              <a:t>하지만 </a:t>
            </a:r>
            <a:r>
              <a:rPr lang="ko-KR" altLang="en-US" dirty="0"/>
              <a:t>높은 안전성을 보장하기에 금융이나 누락</a:t>
            </a:r>
            <a:r>
              <a:rPr lang="en-US" altLang="ko-KR" dirty="0"/>
              <a:t>, </a:t>
            </a:r>
            <a:r>
              <a:rPr lang="ko-KR" altLang="en-US" dirty="0"/>
              <a:t>중복이 치명적인 경우에 적합합니다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590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실습은 </a:t>
            </a:r>
            <a:r>
              <a:rPr lang="ko-KR" altLang="en-US" dirty="0" err="1"/>
              <a:t>파이썬을</a:t>
            </a:r>
            <a:r>
              <a:rPr lang="ko-KR" altLang="en-US" dirty="0"/>
              <a:t> 이용하여 진행될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다들 아시는 것처럼 </a:t>
            </a:r>
            <a:r>
              <a:rPr lang="ko-KR" altLang="en-US" dirty="0" err="1"/>
              <a:t>파이썬은</a:t>
            </a:r>
            <a:r>
              <a:rPr lang="ko-KR" altLang="en-US" dirty="0"/>
              <a:t> 쉽고 용이하며 전세계 모두가 사용하는 그런 프로그래밍 언어입니다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31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사용할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이미지를 만들어보겠습니다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367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검색창에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이미저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검색하시면 나오는 페이지에서 </a:t>
            </a:r>
            <a:r>
              <a:rPr lang="ko-KR" altLang="en-US" dirty="0" err="1"/>
              <a:t>이미저를</a:t>
            </a:r>
            <a:r>
              <a:rPr lang="ko-KR" altLang="en-US" dirty="0"/>
              <a:t>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45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과정을 통해 설치하시면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9CE05-7722-2546-BDFE-6D9E468EABE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09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4109B-DBBD-4922-88BB-2EEBA24EE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9DC784-0728-490B-B8FD-EF663537E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C1D7A-CCCF-45C4-AF72-6AAE97ED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39F3F-60DC-46AB-8542-D875F7DA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231AA-08D3-4F06-A70B-DD77BC84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4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E94FD-1F3C-408C-82B5-B782A347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D0F760-31EB-4F7E-A638-3E8AA16D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F0B88-CDE5-4AED-B62A-17BC24CC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156CD-3675-44C1-98A8-57260972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2CD7D-EEE6-4FD5-9FE3-1FD62AEC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3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F9C485-827E-457C-8BE6-55467D0FC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940A9A-DB06-400E-B2ED-73E0EB049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50DC8-0E2B-476D-9BD2-F4B3C551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EA5C3-5591-4FC4-99A7-803B5F19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FFE5A-82B2-4A5E-BB39-427A3694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19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9729AEF-AD39-424E-A11A-81C0A1006DD4}"/>
              </a:ext>
            </a:extLst>
          </p:cNvPr>
          <p:cNvSpPr/>
          <p:nvPr userDrawn="1"/>
        </p:nvSpPr>
        <p:spPr>
          <a:xfrm flipH="1" flipV="1">
            <a:off x="6609143" y="-2"/>
            <a:ext cx="5582855" cy="886119"/>
          </a:xfrm>
          <a:prstGeom prst="rtTriangle">
            <a:avLst/>
          </a:prstGeom>
          <a:solidFill>
            <a:srgbClr val="00A47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8B0F616-4A4E-4923-807A-C151B980B712}"/>
              </a:ext>
            </a:extLst>
          </p:cNvPr>
          <p:cNvSpPr/>
          <p:nvPr userDrawn="1"/>
        </p:nvSpPr>
        <p:spPr>
          <a:xfrm flipV="1">
            <a:off x="-1" y="-4"/>
            <a:ext cx="9502219" cy="1216062"/>
          </a:xfrm>
          <a:prstGeom prst="rtTriangle">
            <a:avLst/>
          </a:prstGeom>
          <a:solidFill>
            <a:srgbClr val="FFCE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1A29DECA-11D4-4F53-8C1B-7A570E72990C}"/>
              </a:ext>
            </a:extLst>
          </p:cNvPr>
          <p:cNvSpPr/>
          <p:nvPr userDrawn="1"/>
        </p:nvSpPr>
        <p:spPr>
          <a:xfrm>
            <a:off x="0" y="6418342"/>
            <a:ext cx="5578998" cy="451232"/>
          </a:xfrm>
          <a:prstGeom prst="rtTriangle">
            <a:avLst/>
          </a:prstGeom>
          <a:solidFill>
            <a:srgbClr val="98C63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82938E41-C8BF-4B01-851E-FAB7376C02E6}"/>
              </a:ext>
            </a:extLst>
          </p:cNvPr>
          <p:cNvSpPr/>
          <p:nvPr userDrawn="1"/>
        </p:nvSpPr>
        <p:spPr>
          <a:xfrm flipH="1">
            <a:off x="2689780" y="6238754"/>
            <a:ext cx="9502219" cy="619246"/>
          </a:xfrm>
          <a:prstGeom prst="rtTriangle">
            <a:avLst/>
          </a:prstGeom>
          <a:solidFill>
            <a:srgbClr val="F4953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54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B0B0C15-640D-ED82-B5C2-6AE5265F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19" y="1163689"/>
            <a:ext cx="11149361" cy="5292474"/>
          </a:xfrm>
        </p:spPr>
        <p:txBody>
          <a:bodyPr>
            <a:normAutofit/>
          </a:bodyPr>
          <a:lstStyle>
            <a:lvl1pPr marL="228600" indent="-228600" algn="just">
              <a:lnSpc>
                <a:spcPct val="125000"/>
              </a:lnSpc>
              <a:buFont typeface="시스템 서체 일반체"/>
              <a:buChar char="■"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05800" indent="-228600" algn="just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83000" indent="-228600" algn="just">
              <a:lnSpc>
                <a:spcPct val="125000"/>
              </a:lnSpc>
              <a:buFont typeface="시스템 서체 일반체"/>
              <a:buChar char="⁃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60200" indent="-228600" algn="just">
              <a:lnSpc>
                <a:spcPct val="125000"/>
              </a:lnSpc>
              <a:buFont typeface="Wingdings" pitchFamily="2" charset="2"/>
              <a:buChar char="ü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337400" indent="-228600" algn="just">
              <a:lnSpc>
                <a:spcPct val="125000"/>
              </a:lnSpc>
              <a:buFont typeface="Courier New" panose="02070309020205020404" pitchFamily="49" charset="0"/>
              <a:buChar char="o"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6828B8D-1E1E-4E5E-B4E8-1B18A22F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1" y="65009"/>
            <a:ext cx="10438017" cy="8359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2C6426-6A2E-4283-9988-72140B1F5692}"/>
              </a:ext>
            </a:extLst>
          </p:cNvPr>
          <p:cNvSpPr/>
          <p:nvPr userDrawn="1"/>
        </p:nvSpPr>
        <p:spPr>
          <a:xfrm rot="16200000">
            <a:off x="5678011" y="-5678012"/>
            <a:ext cx="835981" cy="12192004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78FDCA-155C-4C7B-B3C9-0E0942AA652F}"/>
              </a:ext>
            </a:extLst>
          </p:cNvPr>
          <p:cNvSpPr/>
          <p:nvPr userDrawn="1"/>
        </p:nvSpPr>
        <p:spPr>
          <a:xfrm rot="16200000">
            <a:off x="6052083" y="-5216101"/>
            <a:ext cx="87838" cy="12192004"/>
          </a:xfrm>
          <a:prstGeom prst="rect">
            <a:avLst/>
          </a:prstGeom>
          <a:solidFill>
            <a:srgbClr val="FFC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E299BF-83C9-41F4-A8ED-D516CE3A97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3443" y="327706"/>
            <a:ext cx="1392706" cy="439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5DAC2B-A76D-5C42-85DE-BD85BE708549}"/>
              </a:ext>
            </a:extLst>
          </p:cNvPr>
          <p:cNvSpPr txBox="1"/>
          <p:nvPr userDrawn="1"/>
        </p:nvSpPr>
        <p:spPr bwMode="black">
          <a:xfrm>
            <a:off x="5767735" y="6568717"/>
            <a:ext cx="656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A2A752E-8A0E-044B-80DD-7F60C6CED701}" type="slidenum">
              <a:rPr kumimoji="1" lang="en-US" altLang="ko-KR" sz="1050" b="1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kumimoji="1" lang="en-US" altLang="ko-KR" sz="1000" b="0" dirty="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51D0B5-FEA6-335E-A1A0-EA418D21939A}"/>
              </a:ext>
            </a:extLst>
          </p:cNvPr>
          <p:cNvCxnSpPr>
            <a:cxnSpLocks/>
          </p:cNvCxnSpPr>
          <p:nvPr userDrawn="1"/>
        </p:nvCxnSpPr>
        <p:spPr>
          <a:xfrm>
            <a:off x="0" y="654154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27">
            <a:extLst>
              <a:ext uri="{FF2B5EF4-FFF2-40B4-BE49-F238E27FC236}">
                <a16:creationId xmlns:a16="http://schemas.microsoft.com/office/drawing/2014/main" id="{26B67086-A514-CDCE-760D-52C0025C69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900" y="6583268"/>
            <a:ext cx="5780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텍스트, 잔디 깎기, 디자인이(가) 표시된 사진&#10;&#10;자동 생성된 설명">
            <a:extLst>
              <a:ext uri="{FF2B5EF4-FFF2-40B4-BE49-F238E27FC236}">
                <a16:creationId xmlns:a16="http://schemas.microsoft.com/office/drawing/2014/main" id="{EB0E0659-0199-053B-736C-3EF015237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8" b="40158"/>
          <a:stretch/>
        </p:blipFill>
        <p:spPr>
          <a:xfrm>
            <a:off x="11227392" y="6584730"/>
            <a:ext cx="878708" cy="24255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21F44F9-2DCD-2085-DA3A-33E73656E207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8938403" y="6615837"/>
            <a:ext cx="2288989" cy="177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0" dirty="0">
                <a:solidFill>
                  <a:srgbClr val="A5A5A5"/>
                </a:solidFill>
                <a:latin typeface="+mn-lt"/>
                <a:ea typeface="+mn-ea"/>
                <a:cs typeface="Open Sans"/>
              </a:rPr>
              <a:t>©2024</a:t>
            </a:r>
            <a:r>
              <a:rPr lang="ko-KR" altLang="en-US" sz="800" b="0" dirty="0">
                <a:solidFill>
                  <a:srgbClr val="A5A5A5"/>
                </a:solidFill>
                <a:latin typeface="+mn-lt"/>
                <a:ea typeface="+mn-ea"/>
                <a:cs typeface="Open Sans"/>
              </a:rPr>
              <a:t> </a:t>
            </a:r>
            <a:r>
              <a:rPr lang="en-US" altLang="ko-KR" sz="800" b="0" dirty="0">
                <a:solidFill>
                  <a:srgbClr val="A5A5A5"/>
                </a:solidFill>
                <a:latin typeface="+mn-lt"/>
                <a:ea typeface="+mn-ea"/>
                <a:cs typeface="Open Sans"/>
              </a:rPr>
              <a:t>Mobility Cybersecurity Laboratory</a:t>
            </a:r>
            <a:endParaRPr lang="en-JM" sz="800" b="0" dirty="0">
              <a:solidFill>
                <a:srgbClr val="A5A5A5"/>
              </a:solidFill>
              <a:latin typeface="+mn-lt"/>
              <a:ea typeface="+mn-ea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9835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68A6128-D30A-40B4-B6E8-E9B675D5F546}"/>
              </a:ext>
            </a:extLst>
          </p:cNvPr>
          <p:cNvSpPr/>
          <p:nvPr userDrawn="1"/>
        </p:nvSpPr>
        <p:spPr>
          <a:xfrm flipH="1" flipV="1">
            <a:off x="6609143" y="-2"/>
            <a:ext cx="5582855" cy="886119"/>
          </a:xfrm>
          <a:prstGeom prst="rtTriangle">
            <a:avLst/>
          </a:prstGeom>
          <a:solidFill>
            <a:srgbClr val="00A47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086A968-3CFC-492B-966E-2DB13A838AC5}"/>
              </a:ext>
            </a:extLst>
          </p:cNvPr>
          <p:cNvSpPr/>
          <p:nvPr userDrawn="1"/>
        </p:nvSpPr>
        <p:spPr>
          <a:xfrm flipV="1">
            <a:off x="-1" y="-4"/>
            <a:ext cx="9502219" cy="1216062"/>
          </a:xfrm>
          <a:prstGeom prst="rtTriangle">
            <a:avLst/>
          </a:prstGeom>
          <a:solidFill>
            <a:srgbClr val="FFCE4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0A6BADF-5E68-4CC3-AFF8-4684084E41B8}"/>
              </a:ext>
            </a:extLst>
          </p:cNvPr>
          <p:cNvSpPr/>
          <p:nvPr userDrawn="1"/>
        </p:nvSpPr>
        <p:spPr>
          <a:xfrm>
            <a:off x="0" y="6418342"/>
            <a:ext cx="5578998" cy="451232"/>
          </a:xfrm>
          <a:prstGeom prst="rtTriangle">
            <a:avLst/>
          </a:prstGeom>
          <a:solidFill>
            <a:srgbClr val="98C63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5085645-82E3-422E-8B5E-0301B7BCB253}"/>
              </a:ext>
            </a:extLst>
          </p:cNvPr>
          <p:cNvSpPr/>
          <p:nvPr userDrawn="1"/>
        </p:nvSpPr>
        <p:spPr>
          <a:xfrm flipH="1">
            <a:off x="2689780" y="6238754"/>
            <a:ext cx="9502219" cy="619246"/>
          </a:xfrm>
          <a:prstGeom prst="rtTriangle">
            <a:avLst/>
          </a:prstGeom>
          <a:solidFill>
            <a:srgbClr val="F4953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1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B33DF3-C2B7-4C0D-A234-AB5AD4C3DE66}"/>
              </a:ext>
            </a:extLst>
          </p:cNvPr>
          <p:cNvSpPr/>
          <p:nvPr userDrawn="1"/>
        </p:nvSpPr>
        <p:spPr>
          <a:xfrm rot="16200000">
            <a:off x="4371031" y="-957270"/>
            <a:ext cx="6863704" cy="8778242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B4C582-DF1D-7875-2849-B6285AAFB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9139" y="6257610"/>
            <a:ext cx="1392706" cy="4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3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5A477-CF86-4349-9A59-328F50E9563D}"/>
              </a:ext>
            </a:extLst>
          </p:cNvPr>
          <p:cNvSpPr/>
          <p:nvPr userDrawn="1"/>
        </p:nvSpPr>
        <p:spPr>
          <a:xfrm rot="16200000">
            <a:off x="2664150" y="-2664151"/>
            <a:ext cx="6863704" cy="12192004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6C06F3-6E0A-CC65-D4F5-23794C9CC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9139" y="6257610"/>
            <a:ext cx="1392706" cy="4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9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5A477-CF86-4349-9A59-328F50E9563D}"/>
              </a:ext>
            </a:extLst>
          </p:cNvPr>
          <p:cNvSpPr/>
          <p:nvPr userDrawn="1"/>
        </p:nvSpPr>
        <p:spPr>
          <a:xfrm rot="16200000">
            <a:off x="5678011" y="-5678012"/>
            <a:ext cx="835981" cy="12192004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46F4B3-6A88-4D2F-A3B9-44B4AD905344}"/>
              </a:ext>
            </a:extLst>
          </p:cNvPr>
          <p:cNvSpPr/>
          <p:nvPr userDrawn="1"/>
        </p:nvSpPr>
        <p:spPr>
          <a:xfrm rot="16200000">
            <a:off x="6052083" y="-5216101"/>
            <a:ext cx="87838" cy="12192004"/>
          </a:xfrm>
          <a:prstGeom prst="rect">
            <a:avLst/>
          </a:prstGeom>
          <a:solidFill>
            <a:srgbClr val="FFC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2A4D9D-CF8E-64B1-8D1E-169703463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3443" y="327706"/>
            <a:ext cx="1392706" cy="439802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CE7F3CE-1C03-7E70-679C-DCBDB3B3D831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9799846" y="6615837"/>
            <a:ext cx="1828016" cy="177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0" dirty="0">
                <a:solidFill>
                  <a:srgbClr val="A5A5A5"/>
                </a:solidFill>
                <a:latin typeface="+mn-lt"/>
                <a:ea typeface="+mn-ea"/>
                <a:cs typeface="Open Sans"/>
              </a:rPr>
              <a:t>©</a:t>
            </a:r>
            <a:r>
              <a:rPr lang="ko-KR" altLang="en-US" sz="800" b="0" dirty="0">
                <a:solidFill>
                  <a:srgbClr val="A5A5A5"/>
                </a:solidFill>
                <a:latin typeface="+mn-lt"/>
                <a:ea typeface="+mn-ea"/>
                <a:cs typeface="Open Sans"/>
              </a:rPr>
              <a:t> 모빌리티 사이버보안 연구실</a:t>
            </a:r>
            <a:endParaRPr lang="en-JM" sz="800" b="0" dirty="0">
              <a:solidFill>
                <a:srgbClr val="A5A5A5"/>
              </a:solidFill>
              <a:latin typeface="+mn-lt"/>
              <a:ea typeface="+mn-ea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C465A-B000-3FA3-D75B-FD01470E769B}"/>
              </a:ext>
            </a:extLst>
          </p:cNvPr>
          <p:cNvSpPr txBox="1"/>
          <p:nvPr userDrawn="1"/>
        </p:nvSpPr>
        <p:spPr bwMode="black">
          <a:xfrm>
            <a:off x="11483074" y="6568717"/>
            <a:ext cx="656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A2A752E-8A0E-044B-80DD-7F60C6CED701}" type="slidenum">
              <a:rPr kumimoji="1" lang="en-US" altLang="ko-KR" sz="1050" b="1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kumimoji="1" lang="ko-KR" altLang="en-US" sz="1000" b="0" dirty="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B0B0C15-640D-ED82-B5C2-6AE5265F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19" y="1163689"/>
            <a:ext cx="11149361" cy="5292474"/>
          </a:xfrm>
        </p:spPr>
        <p:txBody>
          <a:bodyPr>
            <a:normAutofit/>
          </a:bodyPr>
          <a:lstStyle>
            <a:lvl1pPr marL="228600" indent="-228600" algn="just">
              <a:lnSpc>
                <a:spcPct val="125000"/>
              </a:lnSpc>
              <a:buFont typeface="시스템 서체 일반체"/>
              <a:buChar char="■"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05800" indent="-228600" algn="just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83000" indent="-228600" algn="just">
              <a:lnSpc>
                <a:spcPct val="125000"/>
              </a:lnSpc>
              <a:buFont typeface="시스템 서체 일반체"/>
              <a:buChar char="⁃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60200" indent="-228600" algn="just">
              <a:lnSpc>
                <a:spcPct val="125000"/>
              </a:lnSpc>
              <a:buFont typeface="Wingdings" pitchFamily="2" charset="2"/>
              <a:buChar char="ü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337400" indent="-228600" algn="just">
              <a:lnSpc>
                <a:spcPct val="125000"/>
              </a:lnSpc>
              <a:buFont typeface="Courier New" panose="02070309020205020404" pitchFamily="49" charset="0"/>
              <a:buChar char="o"/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6828B8D-1E1E-4E5E-B4E8-1B18A22F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1" y="65009"/>
            <a:ext cx="10438017" cy="8359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57A6F270-01F9-E200-81DE-9A78F6527D9C}"/>
              </a:ext>
            </a:extLst>
          </p:cNvPr>
          <p:cNvCxnSpPr>
            <a:cxnSpLocks/>
          </p:cNvCxnSpPr>
          <p:nvPr userDrawn="1"/>
        </p:nvCxnSpPr>
        <p:spPr>
          <a:xfrm>
            <a:off x="0" y="654154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잔디 깎기, 디자인이(가) 표시된 사진&#10;&#10;자동 생성된 설명">
            <a:extLst>
              <a:ext uri="{FF2B5EF4-FFF2-40B4-BE49-F238E27FC236}">
                <a16:creationId xmlns:a16="http://schemas.microsoft.com/office/drawing/2014/main" id="{620C7224-C665-74B3-AA62-844F2109F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8" b="40158"/>
          <a:stretch/>
        </p:blipFill>
        <p:spPr>
          <a:xfrm>
            <a:off x="35693" y="6584730"/>
            <a:ext cx="878708" cy="2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1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504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CE63-107D-4B92-BE6B-E7D56E74E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EC27A9-AF92-4255-9254-36FA81834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7721D-E6A4-40C5-9EBC-BBF25E55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E69E8-8AF5-4307-A9B5-E26281AF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F852B-12AE-4B8F-AA3A-8E290E22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3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8D25-0D7D-414D-871A-9A4C5953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C143F-9D81-479B-88B4-A7D02A34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A536C-CDBA-4884-AAA7-CFF4BACC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8BBDF-340F-4E7E-AA0F-28E146AA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F91C9-3B09-49D6-99AA-9BB18376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59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7643-7ECE-4CE9-8DE3-7B0F16F4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13C75-6C44-45D5-937E-1C572882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6E056-8698-4915-8475-8E8E31AF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AC432-B0EF-4F11-881A-55EC1571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545CD-3646-4192-A34E-DB4EB378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04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F13AA-6743-4BD9-906B-898C0A81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CF2F82-E2FC-4F1A-BFC0-0046FDD9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3873A-072B-4370-B72F-FA882AE5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99928-43B7-4B10-944B-463B5B79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8D6E4-3437-498F-A1A1-010DDF4E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74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B88DC-F249-4219-8F79-970D4D51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F5A95-F808-486D-820D-5938D8377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DCBE93-B34B-41F5-B3FB-DC2520D07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4FB202-50EF-46BC-A9BD-260B24BA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E6BFE-B11F-4EBA-BB64-A41E7F8A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082AD-4ADA-4819-ACBE-8E22C72B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6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EB7A5-445E-461A-AC65-BFD1E528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C8A790-0CB5-4F03-91F4-C96403767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9EBB1-8056-4393-B803-88C16F65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0CF641-3F0B-4969-A05D-BD4FF4D71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F18098-C8BA-495C-B0BE-FFDFA36BD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13E1BB-1C36-46E4-AC55-776DA651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1D87CC-3B6E-4CA0-82FF-D4F762D7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B1975-472B-4968-8CC5-AADBFD30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43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8B21-3C7A-4E92-8608-192DF611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D33635-5301-42CE-9BF6-BB411998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9889B9-6BB4-4E8A-9817-70381EA6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00138C-AC67-46F5-AA44-84ED355B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291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6F10AE-77E8-4A81-BF64-8C655665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D46E38-6F5E-419C-9EAA-01A44D10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C47253-AD27-4A13-83CB-80B03388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04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B574A-ABEF-492F-88D0-FB88BF28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0425C-6271-428A-9766-8E842841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4D502F-77DB-49CF-9792-B2E89007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FFD21-AE98-4037-BC10-1605D6CE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BA1658-6816-4FCE-9711-2CAFC33B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4FC3F-911A-4D87-93DC-39BC73F6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005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75E61-B682-4746-9584-12D60405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A77EFB-4723-4223-BB7C-F6B623391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FF911-BFC0-4292-83BA-FC9D6B243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51327-EA51-43D2-B2A9-0E644FBE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FC7477-D844-4890-96D8-238C4005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2BD0A-61F3-4354-9499-CCC1EAF7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046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C4969-FF9C-4DE4-9B98-799DEE8D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F355B-D1BD-485C-A2D4-08007A768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02C19-0062-4E29-BDAC-28F6437D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4DFB2-3627-4E24-9EB1-B8001C69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0E144-9487-48D0-9485-BFDB25DE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52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6410E-DFE0-4DF2-9BA2-1042F93F4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E55C2-ADCA-46E2-B6B2-2F5380FA2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F0FF66-D360-4F8E-9A5E-2AB21DE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12B6-F249-4539-894E-C563BD24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E130E-51D7-4FEB-BA45-4D9D7713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4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5D2B-732C-46A9-949D-5C83D5E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D64F2-7239-4267-9E32-8D72FB4D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4C663-FBFB-4965-A3B0-9940F57B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D1624-B868-47AE-94AC-4C536DFA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C4D9B-F1E9-4E3F-9908-5E302FD0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9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2B441-3ECE-4741-A00F-5653CF93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8AB72-4E15-40C6-92ED-E4A720E62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46771-2DE2-4148-BBDF-51A3912C7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F30B70-8BA2-4652-9082-794895EF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4D050-54AC-4C72-96F3-CE8EFE4C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D1599E-F540-4C31-BE67-CB3AF9D1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0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E0679-FE9A-486F-8F63-9D440A93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ED7E2-D4E6-4606-A02B-68C9BE157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CA6020-BE05-4AB0-BF2E-AC81C2F96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890641-915B-41D8-B242-FD8B6EC8D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96BFDF-BFDE-4719-B6C5-D7131DB50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8FCE3-7673-4072-BDD6-BE712B8E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CBB6C1-9F2A-4B2D-819C-5B1C61BB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72180A-2DD4-47D6-88B8-45571DE4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F3B-3968-41EE-9328-65308A01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F34AB6-05A9-4197-8297-81E3772E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6CD7B-A6A3-47C2-BC50-565C157F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6F71B-A8C6-40B7-8B66-C18D88E4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0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62BD15-8A77-4FD1-9EC0-D6C69880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02F43F-47D5-463F-8B2A-6F5EBDAC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8B8D18-944D-4D95-94CD-C94393CC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81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4F98-7D4A-4607-A601-A820EDA7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720D0-634F-4B7D-BAD9-C3419124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B677F-CBF9-4601-BAB6-C7285299A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D21CB-363D-43BC-8533-23A816FD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706C5-F199-4F95-ACE1-8E11CD93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55F44B-BD5B-4326-B6C0-4E621E8E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7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A98D0-5F43-4947-AAEB-475AD00C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81489-5835-4184-99AF-A49EFB8B8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CB216C-327E-4881-962C-BAD01D5F1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E11F4B-146E-45FF-860B-11CA98A8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6E4A1-08CC-4B2E-8FBB-5DC953A2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CCC8C4-8009-4F39-9B68-D9491208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4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3EF38D-A755-4355-8C39-A52A4361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A4646-372A-4E22-89BE-76AED0752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69079-3150-4B3A-9B3B-C7D354986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27DC-7BDD-403D-8838-55F8266F952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3EE04-B96E-4F59-A2F2-58573FC34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C0E52-C310-4A05-AA95-015D1A64C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5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64" r:id="rId14"/>
    <p:sldLayoutId id="2147483660" r:id="rId15"/>
    <p:sldLayoutId id="2147483661" r:id="rId16"/>
    <p:sldLayoutId id="2147483662" r:id="rId17"/>
    <p:sldLayoutId id="214748366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57163-3BB6-4DF4-9BA2-E9C7AC97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F3E56F-1476-4637-8185-84076E5B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AB516-48E8-4FF9-9E57-333596FE8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B5F80-94DF-43F4-BE28-7B964C0BC7CA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98C14-9712-48D3-BA02-D7034401D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A4231-9433-4B04-AFD3-AC3E0ADA4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2F373-36BC-456E-80F5-145D36E8A2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3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ython.org/download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de.visualstudio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ELab/OTA" TargetMode="External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fescaro.com/ko/archives/249/" TargetMode="Externa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jpe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kvaser.com/download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jpe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6AD795-7203-E249-F00F-82493505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85395" y="5711483"/>
            <a:ext cx="1286251" cy="404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D4CEC-0D4D-599F-84F8-DC51ECA61BE5}"/>
              </a:ext>
            </a:extLst>
          </p:cNvPr>
          <p:cNvSpPr txBox="1"/>
          <p:nvPr/>
        </p:nvSpPr>
        <p:spPr>
          <a:xfrm>
            <a:off x="1606605" y="1661385"/>
            <a:ext cx="8978790" cy="175432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3200" b="1" dirty="0">
                <a:solidFill>
                  <a:srgbClr val="575756"/>
                </a:solidFill>
                <a:latin typeface="+mj-ea"/>
                <a:ea typeface="+mj-ea"/>
              </a:rPr>
              <a:t>OTA</a:t>
            </a:r>
            <a:r>
              <a:rPr lang="ko-KR" altLang="en-US" sz="3200" b="1" dirty="0">
                <a:solidFill>
                  <a:srgbClr val="575756"/>
                </a:solidFill>
                <a:latin typeface="+mj-ea"/>
                <a:ea typeface="+mj-ea"/>
              </a:rPr>
              <a:t> 통신 </a:t>
            </a:r>
            <a:r>
              <a:rPr lang="en-US" altLang="ko-KR" sz="3200" b="1" dirty="0">
                <a:solidFill>
                  <a:srgbClr val="575756"/>
                </a:solidFill>
                <a:latin typeface="+mj-ea"/>
                <a:ea typeface="+mj-ea"/>
              </a:rPr>
              <a:t>Protocol</a:t>
            </a:r>
            <a:r>
              <a:rPr lang="ko-KR" altLang="en-US" sz="3200" b="1" dirty="0">
                <a:solidFill>
                  <a:srgbClr val="575756"/>
                </a:solidFill>
                <a:latin typeface="+mj-ea"/>
                <a:ea typeface="+mj-ea"/>
              </a:rPr>
              <a:t> 구축 실습</a:t>
            </a:r>
            <a:endParaRPr lang="en-US" altLang="ko-KR" sz="2800" b="1" dirty="0">
              <a:solidFill>
                <a:srgbClr val="57575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A117A-4430-A79F-0FDB-30BCF5C956C0}"/>
              </a:ext>
            </a:extLst>
          </p:cNvPr>
          <p:cNvSpPr txBox="1"/>
          <p:nvPr/>
        </p:nvSpPr>
        <p:spPr>
          <a:xfrm>
            <a:off x="3962400" y="3778240"/>
            <a:ext cx="42672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2025.8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국민대학교</a:t>
            </a:r>
            <a:endParaRPr lang="en-US" altLang="ko-KR" sz="2000" b="1" spc="-1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전상훈 교수</a:t>
            </a:r>
          </a:p>
        </p:txBody>
      </p:sp>
      <p:pic>
        <p:nvPicPr>
          <p:cNvPr id="7" name="그림 27">
            <a:extLst>
              <a:ext uri="{FF2B5EF4-FFF2-40B4-BE49-F238E27FC236}">
                <a16:creationId xmlns:a16="http://schemas.microsoft.com/office/drawing/2014/main" id="{30A55F3D-599F-9803-F41C-43DB9B7D4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54" y="5764746"/>
            <a:ext cx="679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1727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252D78-9A34-A3C4-5615-BF30338FB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644" y="1245959"/>
            <a:ext cx="4770533" cy="371126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4874479-5BF6-A8A7-1C20-B9385597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Raspberrypi</a:t>
            </a:r>
            <a:r>
              <a:rPr lang="en-US" altLang="ko-KR" dirty="0"/>
              <a:t> Imager</a:t>
            </a:r>
            <a:r>
              <a:rPr lang="ko-KR" altLang="en-US" dirty="0"/>
              <a:t> 설치하기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83FE9-B65C-B09F-6F26-78ADDDF83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82" y="1254002"/>
            <a:ext cx="4799178" cy="3711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6150A-4B91-1873-5EB6-1B6AC6B2F356}"/>
              </a:ext>
            </a:extLst>
          </p:cNvPr>
          <p:cNvSpPr txBox="1"/>
          <p:nvPr/>
        </p:nvSpPr>
        <p:spPr>
          <a:xfrm>
            <a:off x="5327778" y="5677355"/>
            <a:ext cx="628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다운받은 </a:t>
            </a:r>
            <a:r>
              <a:rPr lang="en-US" altLang="ko-KR" sz="1600" dirty="0"/>
              <a:t>install </a:t>
            </a:r>
            <a:r>
              <a:rPr lang="ko-KR" altLang="en-US" sz="1600" dirty="0"/>
              <a:t>파일을 실행하고 설치를 완료합니다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9044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B4575B-BA1A-46BE-95D8-2CF08196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18E03-F5EB-4E67-B639-6A057CFFA0F7}"/>
              </a:ext>
            </a:extLst>
          </p:cNvPr>
          <p:cNvSpPr txBox="1"/>
          <p:nvPr/>
        </p:nvSpPr>
        <p:spPr>
          <a:xfrm>
            <a:off x="392771" y="3073255"/>
            <a:ext cx="402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CAN driver </a:t>
            </a:r>
            <a:r>
              <a:rPr lang="ko-KR" altLang="en-US" dirty="0"/>
              <a:t>활성화 확인 후 </a:t>
            </a:r>
            <a:r>
              <a:rPr lang="en-US" altLang="ko-KR" dirty="0"/>
              <a:t>CAN Device</a:t>
            </a:r>
            <a:r>
              <a:rPr lang="ko-KR" altLang="en-US" dirty="0"/>
              <a:t>를 활성화하여 </a:t>
            </a:r>
            <a:r>
              <a:rPr lang="en-US" altLang="ko-KR" dirty="0"/>
              <a:t>CAN </a:t>
            </a:r>
            <a:r>
              <a:rPr lang="ko-KR" altLang="en-US" dirty="0"/>
              <a:t>메시지 </a:t>
            </a:r>
            <a:r>
              <a:rPr lang="ko-KR" altLang="en-US" dirty="0" err="1"/>
              <a:t>읽어보기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8B42B-C0CF-4585-9AE1-8ACA98D20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14"/>
          <a:stretch/>
        </p:blipFill>
        <p:spPr>
          <a:xfrm>
            <a:off x="392772" y="1628815"/>
            <a:ext cx="3706154" cy="13622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39F87B-DF20-4F3C-9C35-F9A4CE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85"/>
          <a:stretch/>
        </p:blipFill>
        <p:spPr>
          <a:xfrm>
            <a:off x="4919595" y="1628815"/>
            <a:ext cx="6753361" cy="8002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6AF029-4AF6-42BC-9779-FAA9CE9A5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85"/>
          <a:stretch/>
        </p:blipFill>
        <p:spPr>
          <a:xfrm>
            <a:off x="4919595" y="2441475"/>
            <a:ext cx="6753361" cy="1286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0D7A2B-7B7A-4215-8AD8-6940DEF79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829"/>
          <a:stretch/>
        </p:blipFill>
        <p:spPr>
          <a:xfrm>
            <a:off x="4919595" y="3739977"/>
            <a:ext cx="6753361" cy="2105319"/>
          </a:xfrm>
          <a:prstGeom prst="rect">
            <a:avLst/>
          </a:prstGeom>
        </p:spPr>
      </p:pic>
      <p:pic>
        <p:nvPicPr>
          <p:cNvPr id="1026" name="Picture 2" descr="RS485 CAN HAT for Raspberry Pi">
            <a:extLst>
              <a:ext uri="{FF2B5EF4-FFF2-40B4-BE49-F238E27FC236}">
                <a16:creationId xmlns:a16="http://schemas.microsoft.com/office/drawing/2014/main" id="{08E9F2EA-FC58-4645-9764-5453D39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98" y="3251128"/>
            <a:ext cx="5270591" cy="39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71ADAE-BFC5-4024-888C-DE981A885F18}"/>
              </a:ext>
            </a:extLst>
          </p:cNvPr>
          <p:cNvSpPr/>
          <p:nvPr/>
        </p:nvSpPr>
        <p:spPr>
          <a:xfrm>
            <a:off x="3596640" y="4841966"/>
            <a:ext cx="348343" cy="385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EB996D-FA0A-4332-9E1E-9299AAE9D63F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3944983" y="5034783"/>
            <a:ext cx="1301049" cy="125280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06482C-8FDD-4C2E-8178-2BEC0CDB101C}"/>
              </a:ext>
            </a:extLst>
          </p:cNvPr>
          <p:cNvSpPr txBox="1"/>
          <p:nvPr/>
        </p:nvSpPr>
        <p:spPr>
          <a:xfrm>
            <a:off x="5246032" y="6133700"/>
            <a:ext cx="690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H(</a:t>
            </a:r>
            <a:r>
              <a:rPr lang="en-US" altLang="ko-KR" sz="1400" dirty="0" err="1"/>
              <a:t>CAN_High</a:t>
            </a:r>
            <a:r>
              <a:rPr lang="en-US" altLang="ko-KR" sz="1400" dirty="0"/>
              <a:t>), L(</a:t>
            </a:r>
            <a:r>
              <a:rPr lang="en-US" altLang="ko-KR" sz="1400" dirty="0" err="1"/>
              <a:t>CAN_Low</a:t>
            </a:r>
            <a:r>
              <a:rPr lang="en-US" altLang="ko-KR" sz="1400" dirty="0"/>
              <a:t>) </a:t>
            </a:r>
            <a:r>
              <a:rPr lang="ko-KR" altLang="en-US" sz="1400" dirty="0"/>
              <a:t>핀에 일치 시켜서 연결합니다</a:t>
            </a:r>
            <a:r>
              <a:rPr lang="en-US" altLang="ko-KR" sz="1400" dirty="0"/>
              <a:t>. High-High, Low-Low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42372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B4575B-BA1A-46BE-95D8-2CF08196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18E03-F5EB-4E67-B639-6A057CFFA0F7}"/>
              </a:ext>
            </a:extLst>
          </p:cNvPr>
          <p:cNvSpPr txBox="1"/>
          <p:nvPr/>
        </p:nvSpPr>
        <p:spPr>
          <a:xfrm>
            <a:off x="381467" y="4005857"/>
            <a:ext cx="402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예제 파일을 다운 받고 </a:t>
            </a:r>
            <a:r>
              <a:rPr lang="en-US" altLang="ko-KR" dirty="0"/>
              <a:t>CAN </a:t>
            </a:r>
            <a:r>
              <a:rPr lang="ko-KR" altLang="en-US" dirty="0"/>
              <a:t>메시지 송수신 해보기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5C7176-3C73-4B11-A7F3-C24E9435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6" r="37215" b="7805"/>
          <a:stretch/>
        </p:blipFill>
        <p:spPr>
          <a:xfrm>
            <a:off x="189571" y="1139032"/>
            <a:ext cx="5030129" cy="2409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21727C-D836-4214-A473-5E15DC8D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44" y="4005857"/>
            <a:ext cx="7592485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21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122F21-34E4-5301-DAAD-5CDC6042C5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85395" y="5711483"/>
            <a:ext cx="1286251" cy="404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A1C9F-03C6-90D2-F6D5-2754B2C43007}"/>
              </a:ext>
            </a:extLst>
          </p:cNvPr>
          <p:cNvSpPr txBox="1"/>
          <p:nvPr/>
        </p:nvSpPr>
        <p:spPr>
          <a:xfrm>
            <a:off x="1606605" y="1661385"/>
            <a:ext cx="8978790" cy="175432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3200" b="1" dirty="0">
                <a:solidFill>
                  <a:srgbClr val="575756"/>
                </a:solidFill>
                <a:latin typeface="+mj-ea"/>
                <a:ea typeface="+mj-ea"/>
              </a:rPr>
              <a:t>MQTT</a:t>
            </a:r>
            <a:r>
              <a:rPr lang="ko-KR" altLang="en-US" sz="3200" b="1" dirty="0">
                <a:solidFill>
                  <a:srgbClr val="575756"/>
                </a:solidFill>
                <a:latin typeface="+mj-ea"/>
                <a:ea typeface="+mj-ea"/>
              </a:rPr>
              <a:t> 기반 파일 전송 실습</a:t>
            </a:r>
            <a:endParaRPr lang="en-US" altLang="ko-KR" sz="2800" b="1" dirty="0">
              <a:solidFill>
                <a:srgbClr val="57575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84DE5-1DBA-5870-8ACC-8F7B4C2EAC24}"/>
              </a:ext>
            </a:extLst>
          </p:cNvPr>
          <p:cNvSpPr txBox="1"/>
          <p:nvPr/>
        </p:nvSpPr>
        <p:spPr>
          <a:xfrm>
            <a:off x="3962400" y="3778240"/>
            <a:ext cx="42672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2025.08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국민대학교</a:t>
            </a:r>
            <a:endParaRPr lang="en-US" altLang="ko-KR" sz="2000" b="1" spc="-1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전상훈 교수</a:t>
            </a:r>
          </a:p>
        </p:txBody>
      </p:sp>
      <p:pic>
        <p:nvPicPr>
          <p:cNvPr id="7" name="그림 27">
            <a:extLst>
              <a:ext uri="{FF2B5EF4-FFF2-40B4-BE49-F238E27FC236}">
                <a16:creationId xmlns:a16="http://schemas.microsoft.com/office/drawing/2014/main" id="{D981E695-3E5B-C183-37C4-CE747DBC9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54" y="5764746"/>
            <a:ext cx="679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26450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655544" y="2691747"/>
            <a:ext cx="2880917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OTA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Publisher </a:t>
            </a:r>
            <a:r>
              <a:rPr lang="ko-KR" altLang="en-US" sz="3200" b="1" spc="-50" dirty="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77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22782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177505" y="3192207"/>
            <a:ext cx="4199790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Webpage</a:t>
            </a:r>
            <a:r>
              <a:rPr lang="ko-KR" altLang="en-US" sz="1600" b="1" dirty="0"/>
              <a:t>를 통해 업데이트된 파일을</a:t>
            </a:r>
            <a:r>
              <a:rPr lang="en-US" altLang="ko-KR" sz="1600" b="1" dirty="0"/>
              <a:t>publish client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활용하여 </a:t>
            </a:r>
            <a:r>
              <a:rPr lang="ko-KR" altLang="en-US" sz="1600" b="1" dirty="0" err="1"/>
              <a:t>전송도록</a:t>
            </a:r>
            <a:r>
              <a:rPr lang="ko-KR" altLang="en-US" sz="1600" b="1" dirty="0"/>
              <a:t> 구현한다</a:t>
            </a:r>
            <a:endParaRPr lang="en-US" altLang="ko-KR" sz="160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6E15AB-AD52-4F00-9352-6F23D484D82E}"/>
              </a:ext>
            </a:extLst>
          </p:cNvPr>
          <p:cNvSpPr/>
          <p:nvPr/>
        </p:nvSpPr>
        <p:spPr>
          <a:xfrm>
            <a:off x="706123" y="1128073"/>
            <a:ext cx="2695575" cy="188841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2179971"/>
            <a:ext cx="1751698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715873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4406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71F72DE-4E05-4639-8B07-FA13DA2529B7}"/>
              </a:ext>
            </a:extLst>
          </p:cNvPr>
          <p:cNvSpPr/>
          <p:nvPr/>
        </p:nvSpPr>
        <p:spPr>
          <a:xfrm>
            <a:off x="600075" y="1047750"/>
            <a:ext cx="6312449" cy="5133975"/>
          </a:xfrm>
          <a:custGeom>
            <a:avLst/>
            <a:gdLst>
              <a:gd name="connsiteX0" fmla="*/ 340516 w 6312449"/>
              <a:gd name="connsiteY0" fmla="*/ 0 h 5133975"/>
              <a:gd name="connsiteX1" fmla="*/ 5971933 w 6312449"/>
              <a:gd name="connsiteY1" fmla="*/ 0 h 5133975"/>
              <a:gd name="connsiteX2" fmla="*/ 6312449 w 6312449"/>
              <a:gd name="connsiteY2" fmla="*/ 340516 h 5133975"/>
              <a:gd name="connsiteX3" fmla="*/ 6312449 w 6312449"/>
              <a:gd name="connsiteY3" fmla="*/ 443028 h 5133975"/>
              <a:gd name="connsiteX4" fmla="*/ 6312449 w 6312449"/>
              <a:gd name="connsiteY4" fmla="*/ 1702537 h 5133975"/>
              <a:gd name="connsiteX5" fmla="*/ 6312449 w 6312449"/>
              <a:gd name="connsiteY5" fmla="*/ 4706800 h 5133975"/>
              <a:gd name="connsiteX6" fmla="*/ 5885274 w 6312449"/>
              <a:gd name="connsiteY6" fmla="*/ 5133975 h 5133975"/>
              <a:gd name="connsiteX7" fmla="*/ 4176624 w 6312449"/>
              <a:gd name="connsiteY7" fmla="*/ 5133975 h 5133975"/>
              <a:gd name="connsiteX8" fmla="*/ 3749449 w 6312449"/>
              <a:gd name="connsiteY8" fmla="*/ 4706800 h 5133975"/>
              <a:gd name="connsiteX9" fmla="*/ 3749449 w 6312449"/>
              <a:gd name="connsiteY9" fmla="*/ 2043053 h 5133975"/>
              <a:gd name="connsiteX10" fmla="*/ 340516 w 6312449"/>
              <a:gd name="connsiteY10" fmla="*/ 2043053 h 5133975"/>
              <a:gd name="connsiteX11" fmla="*/ 0 w 6312449"/>
              <a:gd name="connsiteY11" fmla="*/ 1702537 h 5133975"/>
              <a:gd name="connsiteX12" fmla="*/ 0 w 6312449"/>
              <a:gd name="connsiteY12" fmla="*/ 340516 h 5133975"/>
              <a:gd name="connsiteX13" fmla="*/ 340516 w 6312449"/>
              <a:gd name="connsiteY13" fmla="*/ 0 h 513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2449" h="5133975">
                <a:moveTo>
                  <a:pt x="340516" y="0"/>
                </a:moveTo>
                <a:lnTo>
                  <a:pt x="5971933" y="0"/>
                </a:lnTo>
                <a:cubicBezTo>
                  <a:pt x="6159995" y="0"/>
                  <a:pt x="6312449" y="152454"/>
                  <a:pt x="6312449" y="340516"/>
                </a:cubicBezTo>
                <a:lnTo>
                  <a:pt x="6312449" y="443028"/>
                </a:lnTo>
                <a:lnTo>
                  <a:pt x="6312449" y="1702537"/>
                </a:lnTo>
                <a:lnTo>
                  <a:pt x="6312449" y="4706800"/>
                </a:lnTo>
                <a:cubicBezTo>
                  <a:pt x="6312449" y="4942722"/>
                  <a:pt x="6121196" y="5133975"/>
                  <a:pt x="5885274" y="5133975"/>
                </a:cubicBezTo>
                <a:lnTo>
                  <a:pt x="4176624" y="5133975"/>
                </a:lnTo>
                <a:cubicBezTo>
                  <a:pt x="3940702" y="5133975"/>
                  <a:pt x="3749449" y="4942722"/>
                  <a:pt x="3749449" y="4706800"/>
                </a:cubicBezTo>
                <a:lnTo>
                  <a:pt x="3749449" y="2043053"/>
                </a:lnTo>
                <a:lnTo>
                  <a:pt x="340516" y="2043053"/>
                </a:lnTo>
                <a:cubicBezTo>
                  <a:pt x="152454" y="2043053"/>
                  <a:pt x="0" y="1890599"/>
                  <a:pt x="0" y="1702537"/>
                </a:cubicBezTo>
                <a:lnTo>
                  <a:pt x="0" y="340516"/>
                </a:lnTo>
                <a:cubicBezTo>
                  <a:pt x="0" y="152454"/>
                  <a:pt x="152454" y="0"/>
                  <a:pt x="34051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527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F3CAEC-18FA-4BD7-9C7F-3B176719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publisher </a:t>
            </a:r>
            <a:r>
              <a:rPr lang="ko-KR" altLang="en-US" dirty="0"/>
              <a:t>기본 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21D954-54AA-4E5B-83C7-4C27510D0B59}"/>
              </a:ext>
            </a:extLst>
          </p:cNvPr>
          <p:cNvSpPr txBox="1"/>
          <p:nvPr/>
        </p:nvSpPr>
        <p:spPr>
          <a:xfrm>
            <a:off x="7709836" y="1045907"/>
            <a:ext cx="438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</a:t>
            </a:r>
            <a:r>
              <a:rPr lang="ko-KR" altLang="en-US" sz="1600" dirty="0"/>
              <a:t> 메시지 형태로 전송하는 </a:t>
            </a:r>
            <a:r>
              <a:rPr lang="en-US" altLang="ko-KR" sz="1600" dirty="0"/>
              <a:t>MQTT</a:t>
            </a:r>
            <a:r>
              <a:rPr lang="ko-KR" altLang="en-US" sz="1600" dirty="0"/>
              <a:t>에 적합하도록 파일을 변형합니다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4FEACDE-83B0-4F76-9DF3-063FB5320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3" r="54648" b="3661"/>
          <a:stretch/>
        </p:blipFill>
        <p:spPr>
          <a:xfrm>
            <a:off x="404261" y="1630682"/>
            <a:ext cx="4166102" cy="3239701"/>
          </a:xfrm>
        </p:spPr>
      </p:pic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E26BD5E2-A133-42A1-92E7-C50E9F9A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" t="53477" r="54648" b="3661"/>
          <a:stretch/>
        </p:blipFill>
        <p:spPr>
          <a:xfrm>
            <a:off x="770021" y="3429000"/>
            <a:ext cx="3800342" cy="14413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76B0C946-8886-4DBA-8574-0A0874088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" t="26786" r="72667" b="62051"/>
          <a:stretch/>
        </p:blipFill>
        <p:spPr>
          <a:xfrm>
            <a:off x="770021" y="2531444"/>
            <a:ext cx="2059806" cy="3753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3CCAC24-76C8-408C-B510-E1A236BA7D0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29827" y="2271562"/>
            <a:ext cx="4880009" cy="4475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DD430-D28A-4747-9F35-B1EF94794142}"/>
              </a:ext>
            </a:extLst>
          </p:cNvPr>
          <p:cNvSpPr txBox="1"/>
          <p:nvPr/>
        </p:nvSpPr>
        <p:spPr>
          <a:xfrm>
            <a:off x="7709836" y="2124736"/>
            <a:ext cx="371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파일 이름과 내용을 각각 전달하기 위해 두개의 주제를 구독합니다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2A8E2-F9C0-4AE9-ACFB-83317F372108}"/>
              </a:ext>
            </a:extLst>
          </p:cNvPr>
          <p:cNvSpPr txBox="1"/>
          <p:nvPr/>
        </p:nvSpPr>
        <p:spPr>
          <a:xfrm>
            <a:off x="7709836" y="3751099"/>
            <a:ext cx="3712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파일 경로에 접근하여 파일을 읽어오고 파일 종류와 상관없이 </a:t>
            </a:r>
            <a:r>
              <a:rPr lang="en-US" altLang="ko-KR" sz="1400" dirty="0"/>
              <a:t>MQTT</a:t>
            </a:r>
            <a:r>
              <a:rPr lang="ko-KR" altLang="en-US" sz="1400" dirty="0"/>
              <a:t>로 보내기 적합한 </a:t>
            </a:r>
            <a:r>
              <a:rPr lang="en-US" altLang="ko-KR" sz="1400" dirty="0"/>
              <a:t>base64</a:t>
            </a:r>
            <a:r>
              <a:rPr lang="ko-KR" altLang="en-US" sz="1400" dirty="0"/>
              <a:t>로 인코딩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9F79EE3-1487-4C0D-96DE-34AC00271B87}"/>
              </a:ext>
            </a:extLst>
          </p:cNvPr>
          <p:cNvCxnSpPr>
            <a:stCxn id="12" idx="3"/>
          </p:cNvCxnSpPr>
          <p:nvPr/>
        </p:nvCxnSpPr>
        <p:spPr>
          <a:xfrm flipV="1">
            <a:off x="4570363" y="3899280"/>
            <a:ext cx="3139473" cy="250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4110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5">
            <a:extLst>
              <a:ext uri="{FF2B5EF4-FFF2-40B4-BE49-F238E27FC236}">
                <a16:creationId xmlns:a16="http://schemas.microsoft.com/office/drawing/2014/main" id="{C966B810-35C2-4E91-9B7C-D445E99DA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" t="-191" r="32445" b="-61"/>
          <a:stretch/>
        </p:blipFill>
        <p:spPr>
          <a:xfrm>
            <a:off x="385011" y="1222407"/>
            <a:ext cx="6343047" cy="4899259"/>
          </a:xfrm>
          <a:prstGeom prst="rect">
            <a:avLst/>
          </a:prstGeom>
          <a:effectLst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63807CD-7D62-4DC9-AC9E-97C2F259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publisher </a:t>
            </a:r>
            <a:r>
              <a:rPr lang="ko-KR" altLang="en-US" dirty="0"/>
              <a:t>파일 전송 함수 정의하기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B14C3A-5DE1-43B0-B8CD-A6849E04AB47}"/>
              </a:ext>
            </a:extLst>
          </p:cNvPr>
          <p:cNvSpPr/>
          <p:nvPr/>
        </p:nvSpPr>
        <p:spPr>
          <a:xfrm>
            <a:off x="7097656" y="2064545"/>
            <a:ext cx="4635542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파일을 읽어오는 함수를 통해 메시지를 만들고 파일 경로에서 이름을 추출합니다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E35F37-25DA-47BF-87CC-203B5F54A786}"/>
              </a:ext>
            </a:extLst>
          </p:cNvPr>
          <p:cNvSpPr/>
          <p:nvPr/>
        </p:nvSpPr>
        <p:spPr>
          <a:xfrm>
            <a:off x="7097655" y="4417638"/>
            <a:ext cx="4635542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이름과 메시지를 각각의 구독 </a:t>
            </a:r>
            <a:r>
              <a:rPr lang="en-US" altLang="ko-KR" sz="1400" dirty="0">
                <a:solidFill>
                  <a:schemeClr val="tx1"/>
                </a:solidFill>
              </a:rPr>
              <a:t>topic</a:t>
            </a:r>
            <a:r>
              <a:rPr lang="ko-KR" altLang="en-US" sz="1400" dirty="0">
                <a:solidFill>
                  <a:schemeClr val="tx1"/>
                </a:solidFill>
              </a:rPr>
              <a:t>으로 전송</a:t>
            </a:r>
            <a:r>
              <a:rPr lang="en-US" altLang="ko-KR" sz="1400" dirty="0">
                <a:solidFill>
                  <a:schemeClr val="tx1"/>
                </a:solidFill>
              </a:rPr>
              <a:t>(publish)</a:t>
            </a:r>
            <a:r>
              <a:rPr lang="ko-KR" altLang="en-US" sz="1400" dirty="0">
                <a:solidFill>
                  <a:schemeClr val="tx1"/>
                </a:solidFill>
              </a:rPr>
              <a:t>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</a:rPr>
              <a:t>QoS (0 – 2)</a:t>
            </a:r>
            <a:r>
              <a:rPr lang="ko-KR" altLang="en-US" sz="1400" dirty="0">
                <a:solidFill>
                  <a:schemeClr val="tx1"/>
                </a:solidFill>
              </a:rPr>
              <a:t>를 설정하여 전송방식을 설정 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F1A6E-6BA9-41EA-8662-1C1B1433DA6E}"/>
              </a:ext>
            </a:extLst>
          </p:cNvPr>
          <p:cNvSpPr txBox="1"/>
          <p:nvPr/>
        </p:nvSpPr>
        <p:spPr>
          <a:xfrm>
            <a:off x="7097655" y="1047995"/>
            <a:ext cx="5020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Broker</a:t>
            </a:r>
            <a:r>
              <a:rPr lang="ko-KR" altLang="en-US" sz="1600" dirty="0"/>
              <a:t>와 연결한 후 읽어온 파일의 이름을 추출하고 구독한 </a:t>
            </a:r>
            <a:r>
              <a:rPr lang="en-US" altLang="ko-KR" sz="1600" dirty="0"/>
              <a:t>topic</a:t>
            </a:r>
            <a:r>
              <a:rPr lang="ko-KR" altLang="en-US" sz="1600" dirty="0"/>
              <a:t>에 일치하는 내용을 각각 전송합니다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659F63-7379-46BA-92E3-8362467F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560" t="52199" r="52106" b="33226"/>
          <a:stretch/>
        </p:blipFill>
        <p:spPr>
          <a:xfrm>
            <a:off x="1405288" y="3782728"/>
            <a:ext cx="3419826" cy="7122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내용 개체 틀 5">
            <a:extLst>
              <a:ext uri="{FF2B5EF4-FFF2-40B4-BE49-F238E27FC236}">
                <a16:creationId xmlns:a16="http://schemas.microsoft.com/office/drawing/2014/main" id="{052670BD-7BA2-49D4-899F-F5240F6B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0" t="33489" r="55120" b="51936"/>
          <a:stretch/>
        </p:blipFill>
        <p:spPr>
          <a:xfrm>
            <a:off x="1405288" y="2868328"/>
            <a:ext cx="3128211" cy="712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7C2E7C8-7D68-435E-A50B-497A81232D4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533499" y="2261937"/>
            <a:ext cx="2637322" cy="9625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30022C1-5CF9-47C9-A514-312DAE9EF62A}"/>
              </a:ext>
            </a:extLst>
          </p:cNvPr>
          <p:cNvCxnSpPr>
            <a:stCxn id="6" idx="3"/>
          </p:cNvCxnSpPr>
          <p:nvPr/>
        </p:nvCxnSpPr>
        <p:spPr>
          <a:xfrm>
            <a:off x="4825114" y="4138863"/>
            <a:ext cx="2345707" cy="356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9922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AAEC0E-E9A1-46E2-AC36-8D2C13FF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publish QoS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90C1C5-904A-4E41-B059-F4964ED1DC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0516" y="1255954"/>
            <a:ext cx="6258798" cy="25453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latinLnBrk="0" hangingPunct="0">
              <a:lnSpc>
                <a:spcPct val="140000"/>
              </a:lnSpc>
              <a:spcBef>
                <a:spcPts val="50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QoS = 0 (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최대 한 번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At most once)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설명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메시지는 최대 한 번만 전달되거나 전혀 전달되지 않을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 수신 확인이 없음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메시지가 클라이언트 또는 서버에 저장되지 않</a:t>
            </a:r>
            <a:r>
              <a:rPr lang="ko-KR" altLang="en-US" sz="1200" b="0" dirty="0">
                <a:solidFill>
                  <a:schemeClr val="tx1"/>
                </a:solidFill>
                <a:latin typeface="Arial" panose="020B0604020202020204" pitchFamily="34" charset="0"/>
              </a:rPr>
              <a:t>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네트워크 문제로 인해 손실될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가장 빠른 전송 모드이며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실행 후 삭제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(Fire and Forget)"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라고도 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 eaLnBrk="0" fontAlgn="base" latinLnBrk="0" hangingPunct="0">
              <a:lnSpc>
                <a:spcPct val="140000"/>
              </a:lnSpc>
              <a:spcBef>
                <a:spcPts val="500"/>
              </a:spcBef>
              <a:spcAft>
                <a:spcPct val="0"/>
              </a:spcAft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D62429-F804-4A78-A322-AFE33E4D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79" y="3818175"/>
            <a:ext cx="6258798" cy="2486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1B8106-ACAE-4EB2-A039-8C174895A727}"/>
              </a:ext>
            </a:extLst>
          </p:cNvPr>
          <p:cNvSpPr txBox="1"/>
          <p:nvPr/>
        </p:nvSpPr>
        <p:spPr>
          <a:xfrm>
            <a:off x="7536418" y="6304547"/>
            <a:ext cx="4591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: https://www.hivemq.com/blog/mqtt-essentials-part-6-mqtt-quality-of-service-levels/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512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AAEC0E-E9A1-46E2-AC36-8D2C13FF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publish QoS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90C1C5-904A-4E41-B059-F4964ED1DC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2676" y="1208998"/>
            <a:ext cx="5266862" cy="3794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latinLnBrk="0" hangingPunct="0">
              <a:lnSpc>
                <a:spcPct val="140000"/>
              </a:lnSpc>
              <a:spcBef>
                <a:spcPts val="50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QoS = 1 (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최소 한 번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At least once)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설명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메시지는 항상 최소 한 번 전달됩니다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메시지가 수신될 때까지 반복 전송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(DUP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플래그 설정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메시지가 수신되면 **수신 확인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(Ack)**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전송합니다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동일한 메시지가 중복 전송될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송신자와 수신자는 메시지를 로컬에 저장해야 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장단점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손실은 방지하지만 중복 수신 가능합니다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중복 전송 및 재처리를 방지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0A3EA-9B37-41C2-B909-0A53C309E805}"/>
              </a:ext>
            </a:extLst>
          </p:cNvPr>
          <p:cNvSpPr txBox="1"/>
          <p:nvPr/>
        </p:nvSpPr>
        <p:spPr>
          <a:xfrm>
            <a:off x="7536418" y="6304547"/>
            <a:ext cx="4591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: https://www.hivemq.com/blog/mqtt-essentials-part-6-mqtt-quality-of-service-levels/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965A4-EB47-41BB-ACE6-B82CDCAF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79" y="4103965"/>
            <a:ext cx="628737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20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AAEC0E-E9A1-46E2-AC36-8D2C13FF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publish QoS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90C1C5-904A-4E41-B059-F4964ED1DC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7516" y="1141622"/>
            <a:ext cx="5274644" cy="40744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latinLnBrk="0" hangingPunct="0">
              <a:lnSpc>
                <a:spcPct val="140000"/>
              </a:lnSpc>
              <a:spcBef>
                <a:spcPts val="50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QoS = 2 (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정확히 한 번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Exactly once)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설명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메시지는 항상 정확히 한 번만 전달됩니다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가장 안전한 전송 모드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최소 두 번의 통신이 필요하므로 가장 느림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메시지는 송신자와 수신자 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단계 확인 과정을 통해 처리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3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PUBREC: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수신자가 메시지를 저장했다는 확인 전송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3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PUBREL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및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PUBCOMP: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 처리가 완료되었음을 최종 확인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중복 전송 및 재처리를 방지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장단점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2" algn="l" eaLnBrk="0" fontAlgn="base" latinLnBrk="0" hangingPunct="0">
              <a:lnSpc>
                <a:spcPct val="140000"/>
              </a:lnSpc>
              <a:spcAft>
                <a:spcPct val="0"/>
              </a:spcAft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데이터의 정확성을 보장하지만 속도가 느림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6AB7-78BB-4DE2-8F8A-974834338158}"/>
              </a:ext>
            </a:extLst>
          </p:cNvPr>
          <p:cNvSpPr txBox="1"/>
          <p:nvPr/>
        </p:nvSpPr>
        <p:spPr>
          <a:xfrm>
            <a:off x="7536418" y="6304547"/>
            <a:ext cx="4591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: https://www.hivemq.com/blog/mqtt-essentials-part-6-mqtt-quality-of-service-levels/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84AF32-99FB-45EC-A76D-0CF5FFD7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52" y="3945554"/>
            <a:ext cx="6110010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D45C30-2FF0-ADE7-2F10-2A001FBB8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808" y="1295316"/>
            <a:ext cx="5182049" cy="374174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5F22284-BC3A-F975-DC32-21BA45A9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Raspberrypi</a:t>
            </a:r>
            <a:r>
              <a:rPr lang="en-US" altLang="ko-KR" dirty="0"/>
              <a:t> OS </a:t>
            </a:r>
            <a:r>
              <a:rPr lang="ko-KR" altLang="en-US" dirty="0"/>
              <a:t>설치하기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DB79D0-357B-64FE-7B64-C6BB918A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2" y="1295316"/>
            <a:ext cx="5266191" cy="3751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6C6E0-150F-BBFE-C57F-21F0F12D1251}"/>
              </a:ext>
            </a:extLst>
          </p:cNvPr>
          <p:cNvSpPr txBox="1"/>
          <p:nvPr/>
        </p:nvSpPr>
        <p:spPr>
          <a:xfrm>
            <a:off x="5831857" y="5487462"/>
            <a:ext cx="553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Sd </a:t>
            </a:r>
            <a:r>
              <a:rPr lang="ko-KR" altLang="en-US" sz="1600" dirty="0"/>
              <a:t>카드를 인식시키고 디바이스</a:t>
            </a:r>
            <a:r>
              <a:rPr lang="en-US" altLang="ko-KR" sz="1600" dirty="0"/>
              <a:t>, OS, </a:t>
            </a:r>
            <a:r>
              <a:rPr lang="ko-KR" altLang="en-US" sz="1600" dirty="0"/>
              <a:t>저장소를 선택하여 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24985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2101CEA-F6B1-48AD-ABE7-5F857365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8EC4B-FD93-4F52-8221-FBA7DC1775C8}"/>
              </a:ext>
            </a:extLst>
          </p:cNvPr>
          <p:cNvSpPr txBox="1"/>
          <p:nvPr/>
        </p:nvSpPr>
        <p:spPr>
          <a:xfrm>
            <a:off x="2252444" y="1378094"/>
            <a:ext cx="768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폴더에 새로운 파일이 추가 되었을 때 자동으로 전송하도록 코드를 수정하십시오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A4A52B8-F518-4CE4-9E23-BE252086B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413" y="2193753"/>
            <a:ext cx="10555173" cy="4010585"/>
          </a:xfrm>
        </p:spPr>
      </p:pic>
    </p:spTree>
    <p:extLst>
      <p:ext uri="{BB962C8B-B14F-4D97-AF65-F5344CB8AC3E}">
        <p14:creationId xmlns:p14="http://schemas.microsoft.com/office/powerpoint/2010/main" val="39650408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B57532-243D-4F8D-A930-790C958E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2744"/>
          <a:stretch/>
        </p:blipFill>
        <p:spPr>
          <a:xfrm>
            <a:off x="842228" y="1849638"/>
            <a:ext cx="10507541" cy="4580037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89A35F4-93E9-4C30-A59C-32278D96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EB280-34F0-45E7-9C13-EF0183CC5E83}"/>
              </a:ext>
            </a:extLst>
          </p:cNvPr>
          <p:cNvSpPr txBox="1"/>
          <p:nvPr/>
        </p:nvSpPr>
        <p:spPr>
          <a:xfrm>
            <a:off x="1475937" y="1206037"/>
            <a:ext cx="924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폴더에 새로운 파일을 확인하고 파일 마다 일치하는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</a:t>
            </a:r>
            <a:r>
              <a:rPr lang="en-US" altLang="ko-KR" sz="1600" dirty="0"/>
              <a:t>publish </a:t>
            </a:r>
            <a:r>
              <a:rPr lang="ko-KR" altLang="en-US" sz="1600" dirty="0"/>
              <a:t>하도록 코드를 수정하십시오</a:t>
            </a:r>
          </a:p>
        </p:txBody>
      </p:sp>
    </p:spTree>
    <p:extLst>
      <p:ext uri="{BB962C8B-B14F-4D97-AF65-F5344CB8AC3E}">
        <p14:creationId xmlns:p14="http://schemas.microsoft.com/office/powerpoint/2010/main" val="40136400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538618" y="2691747"/>
            <a:ext cx="3114763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OTA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Subscriber </a:t>
            </a:r>
            <a:r>
              <a:rPr lang="ko-KR" altLang="en-US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7690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22782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7187887" y="4565803"/>
            <a:ext cx="4199790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Subscribe client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활용하여 파일 데이터를 수신하고 </a:t>
            </a:r>
            <a:r>
              <a:rPr lang="en-US" altLang="ko-KR" sz="1600" b="1" dirty="0"/>
              <a:t>Central Gateway</a:t>
            </a:r>
            <a:r>
              <a:rPr lang="ko-KR" altLang="en-US" sz="1600" b="1" dirty="0"/>
              <a:t>에 파일을 저장하도록 구현한다</a:t>
            </a:r>
            <a:endParaRPr lang="en-US" altLang="ko-KR" sz="160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6E15AB-AD52-4F00-9352-6F23D484D82E}"/>
              </a:ext>
            </a:extLst>
          </p:cNvPr>
          <p:cNvSpPr/>
          <p:nvPr/>
        </p:nvSpPr>
        <p:spPr>
          <a:xfrm>
            <a:off x="4466510" y="4208440"/>
            <a:ext cx="2357802" cy="188841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2179971"/>
            <a:ext cx="1751698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715873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4406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71F72DE-4E05-4639-8B07-FA13DA2529B7}"/>
              </a:ext>
            </a:extLst>
          </p:cNvPr>
          <p:cNvSpPr/>
          <p:nvPr/>
        </p:nvSpPr>
        <p:spPr>
          <a:xfrm>
            <a:off x="600075" y="1047750"/>
            <a:ext cx="6312449" cy="5133975"/>
          </a:xfrm>
          <a:custGeom>
            <a:avLst/>
            <a:gdLst>
              <a:gd name="connsiteX0" fmla="*/ 340516 w 6312449"/>
              <a:gd name="connsiteY0" fmla="*/ 0 h 5133975"/>
              <a:gd name="connsiteX1" fmla="*/ 5971933 w 6312449"/>
              <a:gd name="connsiteY1" fmla="*/ 0 h 5133975"/>
              <a:gd name="connsiteX2" fmla="*/ 6312449 w 6312449"/>
              <a:gd name="connsiteY2" fmla="*/ 340516 h 5133975"/>
              <a:gd name="connsiteX3" fmla="*/ 6312449 w 6312449"/>
              <a:gd name="connsiteY3" fmla="*/ 443028 h 5133975"/>
              <a:gd name="connsiteX4" fmla="*/ 6312449 w 6312449"/>
              <a:gd name="connsiteY4" fmla="*/ 1702537 h 5133975"/>
              <a:gd name="connsiteX5" fmla="*/ 6312449 w 6312449"/>
              <a:gd name="connsiteY5" fmla="*/ 4706800 h 5133975"/>
              <a:gd name="connsiteX6" fmla="*/ 5885274 w 6312449"/>
              <a:gd name="connsiteY6" fmla="*/ 5133975 h 5133975"/>
              <a:gd name="connsiteX7" fmla="*/ 4176624 w 6312449"/>
              <a:gd name="connsiteY7" fmla="*/ 5133975 h 5133975"/>
              <a:gd name="connsiteX8" fmla="*/ 3749449 w 6312449"/>
              <a:gd name="connsiteY8" fmla="*/ 4706800 h 5133975"/>
              <a:gd name="connsiteX9" fmla="*/ 3749449 w 6312449"/>
              <a:gd name="connsiteY9" fmla="*/ 2043053 h 5133975"/>
              <a:gd name="connsiteX10" fmla="*/ 340516 w 6312449"/>
              <a:gd name="connsiteY10" fmla="*/ 2043053 h 5133975"/>
              <a:gd name="connsiteX11" fmla="*/ 0 w 6312449"/>
              <a:gd name="connsiteY11" fmla="*/ 1702537 h 5133975"/>
              <a:gd name="connsiteX12" fmla="*/ 0 w 6312449"/>
              <a:gd name="connsiteY12" fmla="*/ 340516 h 5133975"/>
              <a:gd name="connsiteX13" fmla="*/ 340516 w 6312449"/>
              <a:gd name="connsiteY13" fmla="*/ 0 h 513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2449" h="5133975">
                <a:moveTo>
                  <a:pt x="340516" y="0"/>
                </a:moveTo>
                <a:lnTo>
                  <a:pt x="5971933" y="0"/>
                </a:lnTo>
                <a:cubicBezTo>
                  <a:pt x="6159995" y="0"/>
                  <a:pt x="6312449" y="152454"/>
                  <a:pt x="6312449" y="340516"/>
                </a:cubicBezTo>
                <a:lnTo>
                  <a:pt x="6312449" y="443028"/>
                </a:lnTo>
                <a:lnTo>
                  <a:pt x="6312449" y="1702537"/>
                </a:lnTo>
                <a:lnTo>
                  <a:pt x="6312449" y="4706800"/>
                </a:lnTo>
                <a:cubicBezTo>
                  <a:pt x="6312449" y="4942722"/>
                  <a:pt x="6121196" y="5133975"/>
                  <a:pt x="5885274" y="5133975"/>
                </a:cubicBezTo>
                <a:lnTo>
                  <a:pt x="4176624" y="5133975"/>
                </a:lnTo>
                <a:cubicBezTo>
                  <a:pt x="3940702" y="5133975"/>
                  <a:pt x="3749449" y="4942722"/>
                  <a:pt x="3749449" y="4706800"/>
                </a:cubicBezTo>
                <a:lnTo>
                  <a:pt x="3749449" y="2043053"/>
                </a:lnTo>
                <a:lnTo>
                  <a:pt x="340516" y="2043053"/>
                </a:lnTo>
                <a:cubicBezTo>
                  <a:pt x="152454" y="2043053"/>
                  <a:pt x="0" y="1890599"/>
                  <a:pt x="0" y="1702537"/>
                </a:cubicBezTo>
                <a:lnTo>
                  <a:pt x="0" y="340516"/>
                </a:lnTo>
                <a:cubicBezTo>
                  <a:pt x="0" y="152454"/>
                  <a:pt x="152454" y="0"/>
                  <a:pt x="34051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397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46294E3-DB30-466E-909F-5EA8F9DF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설정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3DD05A-6B3F-4FA8-A2C9-A91CA1017E82}"/>
              </a:ext>
            </a:extLst>
          </p:cNvPr>
          <p:cNvSpPr/>
          <p:nvPr/>
        </p:nvSpPr>
        <p:spPr>
          <a:xfrm>
            <a:off x="6650785" y="2567208"/>
            <a:ext cx="5121825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 이름과 데이터를 받기 위해 두가지 주제를 구독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94C7104-49A4-493A-987C-843D960C7E28}"/>
              </a:ext>
            </a:extLst>
          </p:cNvPr>
          <p:cNvSpPr/>
          <p:nvPr/>
        </p:nvSpPr>
        <p:spPr>
          <a:xfrm>
            <a:off x="6650785" y="5315703"/>
            <a:ext cx="5121825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 이름과 데이터를 모두 받은 것을 확인하기 위해 값 할당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BA3014-9CE2-41B3-A8A4-C0351F331CFD}"/>
              </a:ext>
            </a:extLst>
          </p:cNvPr>
          <p:cNvSpPr txBox="1"/>
          <p:nvPr/>
        </p:nvSpPr>
        <p:spPr>
          <a:xfrm>
            <a:off x="5792434" y="996079"/>
            <a:ext cx="6399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이름과 파일 </a:t>
            </a:r>
            <a:r>
              <a:rPr lang="en-US" altLang="ko-KR" sz="1600" dirty="0"/>
              <a:t>publish </a:t>
            </a:r>
            <a:r>
              <a:rPr lang="ko-KR" altLang="en-US" sz="1600" dirty="0"/>
              <a:t>메시지를 수신하기 위한 변수 값을 할당합니다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0512CD-363F-4BA5-92EB-E7CB2453C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8" r="49908" b="6805"/>
          <a:stretch/>
        </p:blipFill>
        <p:spPr>
          <a:xfrm>
            <a:off x="189571" y="2444100"/>
            <a:ext cx="5351646" cy="2638040"/>
          </a:xfrm>
        </p:spPr>
      </p:pic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E066CB55-2C52-43EA-BBAC-2750E7C51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3" t="23828" r="78368" b="62231"/>
          <a:stretch/>
        </p:blipFill>
        <p:spPr>
          <a:xfrm>
            <a:off x="510139" y="3118584"/>
            <a:ext cx="1857676" cy="394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내용 개체 틀 6">
            <a:extLst>
              <a:ext uri="{FF2B5EF4-FFF2-40B4-BE49-F238E27FC236}">
                <a16:creationId xmlns:a16="http://schemas.microsoft.com/office/drawing/2014/main" id="{517BDF6C-841C-4919-B0E0-B93DFA023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3" t="82654" r="84582" b="6805"/>
          <a:stretch/>
        </p:blipFill>
        <p:spPr>
          <a:xfrm>
            <a:off x="510139" y="4783756"/>
            <a:ext cx="1164657" cy="298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5C42015-0C44-45F5-B8B8-28425C847EAB}"/>
              </a:ext>
            </a:extLst>
          </p:cNvPr>
          <p:cNvCxnSpPr>
            <a:stCxn id="16" idx="3"/>
          </p:cNvCxnSpPr>
          <p:nvPr/>
        </p:nvCxnSpPr>
        <p:spPr>
          <a:xfrm flipV="1">
            <a:off x="2367815" y="2752825"/>
            <a:ext cx="4282970" cy="563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2911758-0942-423E-859A-504A3FFF9DC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674796" y="4932948"/>
            <a:ext cx="4975989" cy="5852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9197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4373020C-1AF8-4751-B995-35699FA8E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2" r="61509"/>
          <a:stretch/>
        </p:blipFill>
        <p:spPr>
          <a:xfrm>
            <a:off x="702644" y="2026076"/>
            <a:ext cx="4109988" cy="3567848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82B01DE-F996-4FBD-8D94-2C51A29C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1FBAC-175A-406A-ABA2-FBAC134B05BA}"/>
              </a:ext>
            </a:extLst>
          </p:cNvPr>
          <p:cNvSpPr txBox="1"/>
          <p:nvPr/>
        </p:nvSpPr>
        <p:spPr>
          <a:xfrm>
            <a:off x="5948413" y="989570"/>
            <a:ext cx="624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파일 이름과 데이터를 모두 수신하였을 때 파일을 저장하도록 코드를 작성합니다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264AC32-AA5F-4B76-83DD-1C96A7053295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812632" y="3946358"/>
            <a:ext cx="3070458" cy="1088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099AC3-1EC6-4298-A0D1-D4ECF9664DDF}"/>
              </a:ext>
            </a:extLst>
          </p:cNvPr>
          <p:cNvSpPr txBox="1"/>
          <p:nvPr/>
        </p:nvSpPr>
        <p:spPr>
          <a:xfrm>
            <a:off x="7883090" y="3790750"/>
            <a:ext cx="38789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메시지를 수신하였을 때 파일 이름과 데이터 모두 수신 하였는지 확인합니다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이후 파일을 저장하고 받은 데이터를 초기화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pic>
        <p:nvPicPr>
          <p:cNvPr id="28" name="내용 개체 틀 26">
            <a:extLst>
              <a:ext uri="{FF2B5EF4-FFF2-40B4-BE49-F238E27FC236}">
                <a16:creationId xmlns:a16="http://schemas.microsoft.com/office/drawing/2014/main" id="{88FE0335-EFEF-48A7-AF90-7FC6AA8C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9" t="68660" r="61509"/>
          <a:stretch/>
        </p:blipFill>
        <p:spPr>
          <a:xfrm>
            <a:off x="1337912" y="4475746"/>
            <a:ext cx="3474720" cy="1118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7399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2B01DE-F996-4FBD-8D94-2C51A29C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설정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C58F98-C008-405C-A7BF-8D828B26DE5A}"/>
              </a:ext>
            </a:extLst>
          </p:cNvPr>
          <p:cNvSpPr/>
          <p:nvPr/>
        </p:nvSpPr>
        <p:spPr>
          <a:xfrm>
            <a:off x="5869806" y="2417768"/>
            <a:ext cx="5619550" cy="12884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 이름과 데이터를 각각 구독하여 데이터를 받을 수 있도록 한 후 </a:t>
            </a:r>
            <a:r>
              <a:rPr lang="en-US" altLang="ko-KR" sz="1400" dirty="0">
                <a:solidFill>
                  <a:schemeClr val="tx1"/>
                </a:solidFill>
              </a:rPr>
              <a:t>subscribe client</a:t>
            </a:r>
            <a:r>
              <a:rPr lang="ko-KR" altLang="en-US" sz="1400" dirty="0">
                <a:solidFill>
                  <a:schemeClr val="tx1"/>
                </a:solidFill>
              </a:rPr>
              <a:t>를 실행합니다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1FBAC-175A-406A-ABA2-FBAC134B05BA}"/>
              </a:ext>
            </a:extLst>
          </p:cNvPr>
          <p:cNvSpPr txBox="1"/>
          <p:nvPr/>
        </p:nvSpPr>
        <p:spPr>
          <a:xfrm>
            <a:off x="6092792" y="989570"/>
            <a:ext cx="609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파일 이름과 데이터를 받기 위해 두가지 주제를 </a:t>
            </a:r>
            <a:r>
              <a:rPr lang="en-US" altLang="ko-KR" sz="1600" dirty="0">
                <a:solidFill>
                  <a:schemeClr val="tx1"/>
                </a:solidFill>
              </a:rPr>
              <a:t>broker</a:t>
            </a:r>
            <a:r>
              <a:rPr lang="ko-KR" altLang="en-US" sz="1600" dirty="0">
                <a:solidFill>
                  <a:schemeClr val="tx1"/>
                </a:solidFill>
              </a:rPr>
              <a:t>와 연결합니다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B516BB5-ACA4-4663-8F5A-43AE2FC7D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3" r="66774"/>
          <a:stretch/>
        </p:blipFill>
        <p:spPr>
          <a:xfrm>
            <a:off x="702644" y="2839263"/>
            <a:ext cx="3522847" cy="1941475"/>
          </a:xfrm>
        </p:spPr>
      </p:pic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634FCA44-2EA0-4ABF-8948-46C52FFD6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6" t="49586" r="71176" b="33062"/>
          <a:stretch/>
        </p:blipFill>
        <p:spPr>
          <a:xfrm>
            <a:off x="1347537" y="3801979"/>
            <a:ext cx="2387065" cy="336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5EA745B-C762-4EC5-9637-010B13BB493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734602" y="2945331"/>
            <a:ext cx="2135204" cy="1025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BA1326E-B892-4970-9A29-801A8EA6ED42}"/>
              </a:ext>
            </a:extLst>
          </p:cNvPr>
          <p:cNvSpPr/>
          <p:nvPr/>
        </p:nvSpPr>
        <p:spPr>
          <a:xfrm>
            <a:off x="5869806" y="4869009"/>
            <a:ext cx="5619550" cy="128841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각 주제마다 연결하거나 일부 주제의 전체를 구독할 때는 </a:t>
            </a:r>
            <a:r>
              <a:rPr lang="en-US" altLang="ko-KR" sz="1400" dirty="0">
                <a:solidFill>
                  <a:schemeClr val="tx1"/>
                </a:solidFill>
              </a:rPr>
              <a:t>‘#’, ‘+’</a:t>
            </a:r>
            <a:r>
              <a:rPr lang="ko-KR" altLang="en-US" sz="1400" dirty="0">
                <a:solidFill>
                  <a:schemeClr val="tx1"/>
                </a:solidFill>
              </a:rPr>
              <a:t>를 사용합니다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중간 혹은 상위 주제를 구분 없이 받을 때는 </a:t>
            </a:r>
            <a:r>
              <a:rPr lang="en-US" altLang="ko-KR" sz="1400" dirty="0">
                <a:solidFill>
                  <a:schemeClr val="tx1"/>
                </a:solidFill>
              </a:rPr>
              <a:t>‘+’, </a:t>
            </a:r>
            <a:r>
              <a:rPr lang="ko-KR" altLang="en-US" sz="1400" dirty="0">
                <a:solidFill>
                  <a:schemeClr val="tx1"/>
                </a:solidFill>
              </a:rPr>
              <a:t>하위주제 혹은 전체를 받을 때는 </a:t>
            </a:r>
            <a:r>
              <a:rPr lang="en-US" altLang="ko-KR" sz="1400" dirty="0">
                <a:solidFill>
                  <a:schemeClr val="tx1"/>
                </a:solidFill>
              </a:rPr>
              <a:t>‘#’</a:t>
            </a:r>
            <a:r>
              <a:rPr lang="ko-KR" altLang="en-US" sz="1400" dirty="0">
                <a:solidFill>
                  <a:schemeClr val="tx1"/>
                </a:solidFill>
              </a:rPr>
              <a:t>을 사용합니다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예시</a:t>
            </a:r>
            <a:r>
              <a:rPr lang="en-US" altLang="ko-KR" sz="1400" dirty="0">
                <a:solidFill>
                  <a:schemeClr val="tx1"/>
                </a:solidFill>
              </a:rPr>
              <a:t>: ‘cluster/#’, ‘+/control’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, ‘#’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267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2B01DE-F996-4FBD-8D94-2C51A29C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C58F98-C008-405C-A7BF-8D828B26DE5A}"/>
              </a:ext>
            </a:extLst>
          </p:cNvPr>
          <p:cNvSpPr/>
          <p:nvPr/>
        </p:nvSpPr>
        <p:spPr>
          <a:xfrm>
            <a:off x="4089918" y="2003635"/>
            <a:ext cx="7729905" cy="2850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Publisher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Subscriber </a:t>
            </a:r>
            <a:r>
              <a:rPr lang="ko-KR" altLang="en-US" sz="1400" dirty="0">
                <a:solidFill>
                  <a:schemeClr val="tx1"/>
                </a:solidFill>
              </a:rPr>
              <a:t>모두 </a:t>
            </a:r>
            <a:r>
              <a:rPr lang="en-US" altLang="ko-KR" sz="1400" dirty="0">
                <a:solidFill>
                  <a:schemeClr val="tx1"/>
                </a:solidFill>
              </a:rPr>
              <a:t>‘cluster/#’, ‘+/control’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, ‘#’ </a:t>
            </a:r>
            <a:r>
              <a:rPr lang="ko-KR" altLang="en-US" sz="1400" dirty="0">
                <a:solidFill>
                  <a:schemeClr val="tx1"/>
                </a:solidFill>
              </a:rPr>
              <a:t>과 같이 특수기호를 사용하여 구독 및 메시지 전송 시 어떻게 메시지가 전송되고 받아지는지 확인합니다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9923F7-AF5E-47C8-BAD7-3AD97F19C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052"/>
          <a:stretch/>
        </p:blipFill>
        <p:spPr>
          <a:xfrm>
            <a:off x="189571" y="2930744"/>
            <a:ext cx="3004878" cy="99650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3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937766" y="2691747"/>
            <a:ext cx="2316468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OTA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Pub to Sub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9724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22782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7327798" y="4866728"/>
            <a:ext cx="4199790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Web</a:t>
            </a:r>
            <a:r>
              <a:rPr lang="ko-KR" altLang="en-US" sz="1600" b="1" dirty="0"/>
              <a:t>부터 </a:t>
            </a:r>
            <a:r>
              <a:rPr lang="en-US" altLang="ko-KR" sz="1600" b="1" dirty="0"/>
              <a:t>Subscribe client</a:t>
            </a:r>
            <a:r>
              <a:rPr lang="ko-KR" altLang="en-US" sz="1600" b="1" dirty="0"/>
              <a:t>까지 연결하여 파일을 업데이트하여 </a:t>
            </a:r>
            <a:r>
              <a:rPr lang="en-US" altLang="ko-KR" sz="1600" b="1" dirty="0"/>
              <a:t>Central Gateway</a:t>
            </a:r>
            <a:r>
              <a:rPr lang="ko-KR" altLang="en-US" sz="1600" b="1" dirty="0"/>
              <a:t>에 파일을 저장되는 것을 확인한다</a:t>
            </a:r>
            <a:r>
              <a:rPr lang="en-US" altLang="ko-KR" sz="1600" b="1" dirty="0"/>
              <a:t>.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2179971"/>
            <a:ext cx="1751698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715873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4406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D52AF9-72F9-4381-83F9-F1FD8ACF7979}"/>
              </a:ext>
            </a:extLst>
          </p:cNvPr>
          <p:cNvSpPr/>
          <p:nvPr/>
        </p:nvSpPr>
        <p:spPr>
          <a:xfrm>
            <a:off x="336884" y="1029903"/>
            <a:ext cx="6851003" cy="5322771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6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789527-4920-8FA5-AC6F-2DCF68E73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087" y="1166788"/>
            <a:ext cx="5204911" cy="371888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7E8085F-F5F5-03F0-88F6-61154C0F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Raspberrypi</a:t>
            </a:r>
            <a:r>
              <a:rPr lang="en-US" altLang="ko-KR" dirty="0"/>
              <a:t> OS </a:t>
            </a:r>
            <a:r>
              <a:rPr lang="ko-KR" altLang="en-US" dirty="0"/>
              <a:t>설치하기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BE5B41-81F6-948A-A56E-B50DE4B18E96}"/>
              </a:ext>
            </a:extLst>
          </p:cNvPr>
          <p:cNvSpPr/>
          <p:nvPr/>
        </p:nvSpPr>
        <p:spPr>
          <a:xfrm>
            <a:off x="1276141" y="3429000"/>
            <a:ext cx="984738" cy="319035"/>
          </a:xfrm>
          <a:prstGeom prst="rect">
            <a:avLst/>
          </a:prstGeom>
          <a:noFill/>
          <a:ln w="57150">
            <a:solidFill>
              <a:srgbClr val="00AF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F2A41-EE9B-7498-C20E-6C59FDA5845D}"/>
              </a:ext>
            </a:extLst>
          </p:cNvPr>
          <p:cNvSpPr txBox="1"/>
          <p:nvPr/>
        </p:nvSpPr>
        <p:spPr>
          <a:xfrm>
            <a:off x="793102" y="5225143"/>
            <a:ext cx="5066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다음을 누른 후 설정을 편집하기 창으로 이동합니다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이후 </a:t>
            </a:r>
            <a:r>
              <a:rPr lang="en-US" altLang="ko-KR" sz="1600" dirty="0"/>
              <a:t>hostname, </a:t>
            </a:r>
            <a:r>
              <a:rPr lang="ko-KR" altLang="en-US" sz="1600" dirty="0"/>
              <a:t>사용자 비밀번호</a:t>
            </a:r>
            <a:r>
              <a:rPr lang="en-US" altLang="ko-KR" sz="1600" dirty="0"/>
              <a:t>, </a:t>
            </a:r>
            <a:r>
              <a:rPr lang="ko-KR" altLang="en-US" sz="1600" dirty="0"/>
              <a:t>무선 </a:t>
            </a:r>
            <a:r>
              <a:rPr lang="en-US" altLang="ko-KR" sz="1600" dirty="0"/>
              <a:t>LAN </a:t>
            </a:r>
            <a:r>
              <a:rPr lang="ko-KR" altLang="en-US" sz="1600" dirty="0"/>
              <a:t>연결을 설정 해줍니다</a:t>
            </a:r>
            <a:r>
              <a:rPr lang="en-US" altLang="ko-KR" sz="1600" dirty="0"/>
              <a:t>. – </a:t>
            </a:r>
            <a:r>
              <a:rPr lang="ko-KR" altLang="en-US" sz="1600" dirty="0"/>
              <a:t>뜨지 않을 경우 </a:t>
            </a:r>
            <a:r>
              <a:rPr lang="en-US" altLang="ko-KR" sz="1600" dirty="0" err="1"/>
              <a:t>Ctrl+Shift+x</a:t>
            </a:r>
            <a:r>
              <a:rPr lang="en-US" altLang="ko-KR" sz="1600" dirty="0"/>
              <a:t> </a:t>
            </a:r>
            <a:r>
              <a:rPr lang="ko-KR" altLang="en-US" sz="1600" dirty="0"/>
              <a:t>입력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4384D-9B1B-3E57-989A-8C7238D6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87" y="1166788"/>
            <a:ext cx="4153260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34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DB1590E-CADA-43DA-99A7-1D60F995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28" y="1038509"/>
            <a:ext cx="9897343" cy="529272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872B25F-0280-4E4E-AB76-7C3A9576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으로 파일을 업로드하여 </a:t>
            </a:r>
            <a:r>
              <a:rPr lang="en-US" altLang="ko-KR" dirty="0"/>
              <a:t>Central gateway</a:t>
            </a:r>
            <a:r>
              <a:rPr lang="ko-KR" altLang="en-US" dirty="0"/>
              <a:t>까지 파일 전송</a:t>
            </a:r>
          </a:p>
        </p:txBody>
      </p:sp>
    </p:spTree>
    <p:extLst>
      <p:ext uri="{BB962C8B-B14F-4D97-AF65-F5344CB8AC3E}">
        <p14:creationId xmlns:p14="http://schemas.microsoft.com/office/powerpoint/2010/main" val="20194816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2B25F-0280-4E4E-AB76-7C3A9576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83DE802-511F-460C-B2EE-EFD1D994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780" y="2298524"/>
            <a:ext cx="7128480" cy="38209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84185-9484-4264-8CBB-08064F495464}"/>
              </a:ext>
            </a:extLst>
          </p:cNvPr>
          <p:cNvSpPr txBox="1"/>
          <p:nvPr/>
        </p:nvSpPr>
        <p:spPr>
          <a:xfrm>
            <a:off x="2433937" y="1213077"/>
            <a:ext cx="694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Web page</a:t>
            </a:r>
            <a:r>
              <a:rPr lang="ko-KR" altLang="en-US" sz="1600" dirty="0"/>
              <a:t>에서 사용한 인증 파일을 통해 </a:t>
            </a:r>
            <a:r>
              <a:rPr lang="en-US" altLang="ko-KR" sz="1600" dirty="0"/>
              <a:t>Central</a:t>
            </a:r>
            <a:r>
              <a:rPr lang="ko-KR" altLang="en-US" sz="1600" dirty="0"/>
              <a:t> </a:t>
            </a:r>
            <a:r>
              <a:rPr lang="en-US" altLang="ko-KR" sz="1600" dirty="0"/>
              <a:t>gateway</a:t>
            </a:r>
            <a:r>
              <a:rPr lang="ko-KR" altLang="en-US" sz="1600" dirty="0"/>
              <a:t>에서 추가 인증 진행하도록 코드를 수정하십시오</a:t>
            </a:r>
          </a:p>
        </p:txBody>
      </p:sp>
    </p:spTree>
    <p:extLst>
      <p:ext uri="{BB962C8B-B14F-4D97-AF65-F5344CB8AC3E}">
        <p14:creationId xmlns:p14="http://schemas.microsoft.com/office/powerpoint/2010/main" val="9330425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430512" y="2691747"/>
            <a:ext cx="3330976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OTA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CAN</a:t>
            </a:r>
            <a:r>
              <a:rPr lang="ko-KR" altLang="en-US" sz="3200" b="1" spc="-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Transmitter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7525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5EBE16-3F8F-4653-8039-5C376AAD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으로 파일 전송하기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6850F4-9D7B-4F16-A0DC-F5F8A4232F8D}"/>
              </a:ext>
            </a:extLst>
          </p:cNvPr>
          <p:cNvSpPr/>
          <p:nvPr/>
        </p:nvSpPr>
        <p:spPr>
          <a:xfrm>
            <a:off x="6987125" y="4773379"/>
            <a:ext cx="4790989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 데이터를 받아 </a:t>
            </a:r>
            <a:r>
              <a:rPr lang="en-US" altLang="ko-KR" sz="1400" dirty="0">
                <a:solidFill>
                  <a:schemeClr val="tx1"/>
                </a:solidFill>
              </a:rPr>
              <a:t>data field</a:t>
            </a:r>
            <a:r>
              <a:rPr lang="ko-KR" altLang="en-US" sz="1400" dirty="0">
                <a:solidFill>
                  <a:schemeClr val="tx1"/>
                </a:solidFill>
              </a:rPr>
              <a:t>에 맞게 분할하고 시작과 끝에 구분자를 추가합니다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2156B49-5586-4B53-9C6D-AC65792ECD00}"/>
              </a:ext>
            </a:extLst>
          </p:cNvPr>
          <p:cNvSpPr/>
          <p:nvPr/>
        </p:nvSpPr>
        <p:spPr>
          <a:xfrm>
            <a:off x="6991695" y="2610050"/>
            <a:ext cx="4648728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 경로를 찾기 위해 </a:t>
            </a:r>
            <a:r>
              <a:rPr lang="en-US" altLang="ko-KR" sz="1400" dirty="0" err="1">
                <a:solidFill>
                  <a:schemeClr val="tx1"/>
                </a:solidFill>
              </a:rPr>
              <a:t>os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모듈을 </a:t>
            </a:r>
            <a:r>
              <a:rPr lang="en-US" altLang="ko-KR" sz="1400" dirty="0">
                <a:solidFill>
                  <a:schemeClr val="tx1"/>
                </a:solidFill>
              </a:rPr>
              <a:t>import </a:t>
            </a:r>
            <a:r>
              <a:rPr lang="ko-KR" altLang="en-US" sz="1400" dirty="0">
                <a:solidFill>
                  <a:schemeClr val="tx1"/>
                </a:solidFill>
              </a:rPr>
              <a:t>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36CC0B-2DA9-46B5-BE15-AC5C5A975BCB}"/>
              </a:ext>
            </a:extLst>
          </p:cNvPr>
          <p:cNvSpPr txBox="1"/>
          <p:nvPr/>
        </p:nvSpPr>
        <p:spPr>
          <a:xfrm>
            <a:off x="6168473" y="1115278"/>
            <a:ext cx="594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파일을 </a:t>
            </a:r>
            <a:r>
              <a:rPr lang="en-US" altLang="ko-KR" sz="1600" dirty="0"/>
              <a:t>CAN </a:t>
            </a:r>
            <a:r>
              <a:rPr lang="ko-KR" altLang="en-US" sz="1600" dirty="0"/>
              <a:t>데이터 필드 크기에 적합하도록 분리합니다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데이터 앞뒤에 구분자를 넣어 저장할 때 용이하도록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5F4A146-8D2E-4CB0-A75D-CF328B0F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2" r="49936"/>
          <a:stretch/>
        </p:blipFill>
        <p:spPr>
          <a:xfrm>
            <a:off x="413886" y="2253857"/>
            <a:ext cx="5358114" cy="2948848"/>
          </a:xfr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6FF8432-9CF5-43AA-92A0-8CDCE77BD050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2954955" y="2508154"/>
            <a:ext cx="4036740" cy="396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3872488-45EB-4F34-90A4-05C7541146E3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5772000" y="4315852"/>
            <a:ext cx="1215125" cy="7522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내용 개체 틀 7">
            <a:extLst>
              <a:ext uri="{FF2B5EF4-FFF2-40B4-BE49-F238E27FC236}">
                <a16:creationId xmlns:a16="http://schemas.microsoft.com/office/drawing/2014/main" id="{F9613F5C-527A-48E6-B935-5E8DC2EF2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t="39851" r="49936"/>
          <a:stretch/>
        </p:blipFill>
        <p:spPr>
          <a:xfrm>
            <a:off x="770020" y="3428999"/>
            <a:ext cx="5001980" cy="17737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내용 개체 틀 7">
            <a:extLst>
              <a:ext uri="{FF2B5EF4-FFF2-40B4-BE49-F238E27FC236}">
                <a16:creationId xmlns:a16="http://schemas.microsoft.com/office/drawing/2014/main" id="{93D56115-2814-45FE-AE6F-A4436D7C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" r="75201" b="82753"/>
          <a:stretch/>
        </p:blipFill>
        <p:spPr>
          <a:xfrm>
            <a:off x="770020" y="2253857"/>
            <a:ext cx="2184935" cy="5085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8606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1E5C7B9-2A21-49EA-9624-D703F907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으로 파일 전송하기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A1809-A098-42A7-9DEF-AC79A9AFCD59}"/>
              </a:ext>
            </a:extLst>
          </p:cNvPr>
          <p:cNvSpPr txBox="1"/>
          <p:nvPr/>
        </p:nvSpPr>
        <p:spPr>
          <a:xfrm>
            <a:off x="6336542" y="1251694"/>
            <a:ext cx="573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파일 경로를 받아 </a:t>
            </a:r>
            <a:r>
              <a:rPr lang="en-US" altLang="ko-KR" sz="1600" dirty="0"/>
              <a:t>CAN </a:t>
            </a:r>
            <a:r>
              <a:rPr lang="ko-KR" altLang="en-US" sz="1600" dirty="0"/>
              <a:t>전송에 적합하도록 가공하여 </a:t>
            </a:r>
            <a:r>
              <a:rPr lang="en-US" altLang="ko-KR" sz="1600" dirty="0"/>
              <a:t>CAN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ECU</a:t>
            </a:r>
            <a:r>
              <a:rPr lang="ko-KR" altLang="en-US" sz="1600" dirty="0"/>
              <a:t>로 파일을 전송합니다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4E79FD-34A8-4272-B156-4331A9B65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0" r="56330"/>
          <a:stretch/>
        </p:blipFill>
        <p:spPr>
          <a:xfrm>
            <a:off x="654518" y="1176743"/>
            <a:ext cx="4735629" cy="5266514"/>
          </a:xfrm>
        </p:spPr>
      </p:pic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CEC2F4CD-1347-43C6-BFC0-AF12947E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2" t="10006" r="57107" b="62580"/>
          <a:stretch/>
        </p:blipFill>
        <p:spPr>
          <a:xfrm>
            <a:off x="1328286" y="1703672"/>
            <a:ext cx="3975234" cy="1443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C6C6941-2FBE-4EEC-B511-701BFBA0C1E6}"/>
              </a:ext>
            </a:extLst>
          </p:cNvPr>
          <p:cNvCxnSpPr>
            <a:stCxn id="9" idx="3"/>
          </p:cNvCxnSpPr>
          <p:nvPr/>
        </p:nvCxnSpPr>
        <p:spPr>
          <a:xfrm>
            <a:off x="5303520" y="2425567"/>
            <a:ext cx="2069432" cy="1501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447EB-3EF9-404D-9064-9F36856935F4}"/>
              </a:ext>
            </a:extLst>
          </p:cNvPr>
          <p:cNvSpPr txBox="1"/>
          <p:nvPr/>
        </p:nvSpPr>
        <p:spPr>
          <a:xfrm>
            <a:off x="7382577" y="3782728"/>
            <a:ext cx="405223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파일 경로를 통해 데이터를 추출하고 이름과 데이터를 </a:t>
            </a:r>
            <a:r>
              <a:rPr lang="ko-KR" altLang="en-US" sz="1400" dirty="0" err="1"/>
              <a:t>구분자</a:t>
            </a:r>
            <a:r>
              <a:rPr lang="en-US" altLang="ko-KR" sz="1400" dirty="0"/>
              <a:t>(’:’)</a:t>
            </a:r>
            <a:r>
              <a:rPr lang="ko-KR" altLang="en-US" sz="1400" dirty="0"/>
              <a:t>를 통해 합친 후 데이터 필드 크기에 맞춰 분할합니다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한번에 이름과 데이터를 전달합니다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06977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1E5C7B9-2A21-49EA-9624-D703F907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으로 파일 전송하기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A1809-A098-42A7-9DEF-AC79A9AFCD59}"/>
              </a:ext>
            </a:extLst>
          </p:cNvPr>
          <p:cNvSpPr txBox="1"/>
          <p:nvPr/>
        </p:nvSpPr>
        <p:spPr>
          <a:xfrm>
            <a:off x="2271562" y="2073676"/>
            <a:ext cx="691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 전송을 통해 </a:t>
            </a:r>
            <a:r>
              <a:rPr lang="ko-KR" altLang="en-US" sz="1600" dirty="0" err="1"/>
              <a:t>구분자</a:t>
            </a:r>
            <a:r>
              <a:rPr lang="ko-KR" altLang="en-US" sz="1600" dirty="0"/>
              <a:t> 및 파일이 정상적으로 전송되는지 확인하십시오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E86E75-C521-414E-B98A-31962D54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87" y="2735981"/>
            <a:ext cx="904048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30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718669" y="2691747"/>
            <a:ext cx="2754665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OTA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CAN</a:t>
            </a:r>
            <a:r>
              <a:rPr lang="ko-KR" altLang="en-US" sz="3200" b="1" spc="-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Receiver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05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0417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5EBE16-3F8F-4653-8039-5C376AAD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으로 파일 받기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6850F4-9D7B-4F16-A0DC-F5F8A4232F8D}"/>
              </a:ext>
            </a:extLst>
          </p:cNvPr>
          <p:cNvSpPr/>
          <p:nvPr/>
        </p:nvSpPr>
        <p:spPr>
          <a:xfrm>
            <a:off x="7711954" y="3581061"/>
            <a:ext cx="4259438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종료 명령어를 받으면 기존까지 모은 데이터를 파일로 저장합니다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2156B49-5586-4B53-9C6D-AC65792ECD00}"/>
              </a:ext>
            </a:extLst>
          </p:cNvPr>
          <p:cNvSpPr/>
          <p:nvPr/>
        </p:nvSpPr>
        <p:spPr>
          <a:xfrm>
            <a:off x="7711952" y="1917084"/>
            <a:ext cx="4259439" cy="58953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속도를 설정하고 </a:t>
            </a:r>
            <a:r>
              <a:rPr lang="en-US" altLang="ko-KR" sz="1400" dirty="0">
                <a:solidFill>
                  <a:schemeClr val="tx1"/>
                </a:solidFill>
              </a:rPr>
              <a:t>CAN</a:t>
            </a:r>
            <a:r>
              <a:rPr lang="ko-KR" altLang="en-US" sz="1400" dirty="0">
                <a:solidFill>
                  <a:schemeClr val="tx1"/>
                </a:solidFill>
              </a:rPr>
              <a:t>을 활성화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36CC0B-2DA9-46B5-BE15-AC5C5A975BCB}"/>
              </a:ext>
            </a:extLst>
          </p:cNvPr>
          <p:cNvSpPr txBox="1"/>
          <p:nvPr/>
        </p:nvSpPr>
        <p:spPr>
          <a:xfrm>
            <a:off x="6168473" y="1115278"/>
            <a:ext cx="594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파일을 </a:t>
            </a:r>
            <a:r>
              <a:rPr lang="en-US" altLang="ko-KR" sz="1600" dirty="0"/>
              <a:t>CAN </a:t>
            </a:r>
            <a:r>
              <a:rPr lang="ko-KR" altLang="en-US" sz="1600" dirty="0"/>
              <a:t>데이터 필드 크기에 적합하도록 분리합니다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데이터 앞뒤에 구분자를 넣어 저장할 때 용이하도록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E0923F-96B5-4933-8E8B-6D7A7F500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" r="37738"/>
          <a:stretch/>
        </p:blipFill>
        <p:spPr>
          <a:xfrm>
            <a:off x="413886" y="1098070"/>
            <a:ext cx="6718434" cy="5120699"/>
          </a:xfrm>
        </p:spPr>
      </p:pic>
      <p:pic>
        <p:nvPicPr>
          <p:cNvPr id="16" name="내용 개체 틀 5">
            <a:extLst>
              <a:ext uri="{FF2B5EF4-FFF2-40B4-BE49-F238E27FC236}">
                <a16:creationId xmlns:a16="http://schemas.microsoft.com/office/drawing/2014/main" id="{A50541E8-07CA-48CC-9F2C-B1F514E7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6" t="57315" r="37594" b="7159"/>
          <a:stretch/>
        </p:blipFill>
        <p:spPr>
          <a:xfrm>
            <a:off x="1263896" y="4032985"/>
            <a:ext cx="5884468" cy="1819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23B42EDE-6E84-42B4-BD9C-25C5577F4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0" t="45520" r="56469" b="42685"/>
          <a:stretch/>
        </p:blipFill>
        <p:spPr>
          <a:xfrm>
            <a:off x="1251284" y="3429000"/>
            <a:ext cx="3792354" cy="603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내용 개체 틀 5">
            <a:extLst>
              <a:ext uri="{FF2B5EF4-FFF2-40B4-BE49-F238E27FC236}">
                <a16:creationId xmlns:a16="http://schemas.microsoft.com/office/drawing/2014/main" id="{B390F126-4D99-41E6-B4BE-F7F2E4A18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9947" r="58196" b="80654"/>
          <a:stretch/>
        </p:blipFill>
        <p:spPr>
          <a:xfrm>
            <a:off x="731520" y="1607419"/>
            <a:ext cx="4119613" cy="4812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내용 개체 틀 5">
            <a:extLst>
              <a:ext uri="{FF2B5EF4-FFF2-40B4-BE49-F238E27FC236}">
                <a16:creationId xmlns:a16="http://schemas.microsoft.com/office/drawing/2014/main" id="{FB219F54-A887-42D1-9BBC-33A40F4F0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4" t="92505" r="54225"/>
          <a:stretch/>
        </p:blipFill>
        <p:spPr>
          <a:xfrm>
            <a:off x="1263896" y="5852160"/>
            <a:ext cx="4029999" cy="3838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D49313C-702F-4664-9A82-652983B48BA5}"/>
              </a:ext>
            </a:extLst>
          </p:cNvPr>
          <p:cNvSpPr/>
          <p:nvPr/>
        </p:nvSpPr>
        <p:spPr>
          <a:xfrm>
            <a:off x="7711952" y="2723646"/>
            <a:ext cx="4259439" cy="58953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명령자를 받으면 플래그를 활성화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B0C3799-BCC0-47FA-8223-9997F86C81A6}"/>
              </a:ext>
            </a:extLst>
          </p:cNvPr>
          <p:cNvSpPr/>
          <p:nvPr/>
        </p:nvSpPr>
        <p:spPr>
          <a:xfrm>
            <a:off x="7711954" y="5852160"/>
            <a:ext cx="4259438" cy="5895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플래그가 활성화 된 동안 데이터를 취합합니다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EB30780-7507-4825-B83E-B11B29579304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>
            <a:off x="4851133" y="1848051"/>
            <a:ext cx="2860819" cy="363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54A0FD9-F7E0-443B-B6FD-B78FD151B68C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5043638" y="3018412"/>
            <a:ext cx="2668314" cy="7125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71ECA7E-CA5F-4C19-B431-2753EAFE4289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7148364" y="3875827"/>
            <a:ext cx="563590" cy="10667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F25916C-6D52-4D06-A51A-2FA4A3B55BE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293895" y="6044069"/>
            <a:ext cx="2418059" cy="1028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917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1E5C7B9-2A21-49EA-9624-D703F907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으로 파일 받기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A1809-A098-42A7-9DEF-AC79A9AFCD59}"/>
              </a:ext>
            </a:extLst>
          </p:cNvPr>
          <p:cNvSpPr txBox="1"/>
          <p:nvPr/>
        </p:nvSpPr>
        <p:spPr>
          <a:xfrm>
            <a:off x="2271562" y="2073676"/>
            <a:ext cx="691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 전송을 통해 </a:t>
            </a:r>
            <a:r>
              <a:rPr lang="ko-KR" altLang="en-US" sz="1600" dirty="0" err="1"/>
              <a:t>구분자</a:t>
            </a:r>
            <a:r>
              <a:rPr lang="ko-KR" altLang="en-US" sz="1600" dirty="0"/>
              <a:t> 및 파일이 정상적으로 전송되는지 확인하십시오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0A48F-1E86-423A-99FE-D7118034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2805902"/>
            <a:ext cx="10602805" cy="2343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133E47-FCC2-4F41-8220-BBB6A342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1" y="5286538"/>
            <a:ext cx="1053612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47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195755" y="2691747"/>
            <a:ext cx="1800493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OTA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spc="-50" dirty="0">
                <a:solidFill>
                  <a:schemeClr val="bg1"/>
                </a:solidFill>
                <a:latin typeface="+mj-ea"/>
                <a:ea typeface="+mj-ea"/>
              </a:rPr>
              <a:t>구현하기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06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1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DEBA2B-D2E8-0A99-83B9-3A4618610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754" y="1053515"/>
            <a:ext cx="4153260" cy="512108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962F90B-BD51-054B-921A-E29639D0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Raspberrypi</a:t>
            </a:r>
            <a:r>
              <a:rPr lang="en-US" altLang="ko-KR" dirty="0"/>
              <a:t> OS </a:t>
            </a:r>
            <a:r>
              <a:rPr lang="ko-KR" altLang="en-US" dirty="0"/>
              <a:t>설치하기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E577A-B140-54CD-E4BE-A605BE1AF24A}"/>
              </a:ext>
            </a:extLst>
          </p:cNvPr>
          <p:cNvSpPr txBox="1"/>
          <p:nvPr/>
        </p:nvSpPr>
        <p:spPr>
          <a:xfrm>
            <a:off x="5496448" y="1959429"/>
            <a:ext cx="513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서비스 페이지로 이동하여 </a:t>
            </a:r>
            <a:r>
              <a:rPr lang="en-US" altLang="ko-KR" sz="1600" dirty="0"/>
              <a:t>ssh</a:t>
            </a:r>
            <a:r>
              <a:rPr lang="ko-KR" altLang="en-US" sz="1600" dirty="0"/>
              <a:t>를 활성화 해줍니다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이후 저장을 눌러 설정화면을 벗어납니다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E9E79-8B57-C4F5-9847-6DCB2CF1C47E}"/>
              </a:ext>
            </a:extLst>
          </p:cNvPr>
          <p:cNvSpPr txBox="1"/>
          <p:nvPr/>
        </p:nvSpPr>
        <p:spPr>
          <a:xfrm>
            <a:off x="2080009" y="5707464"/>
            <a:ext cx="602901" cy="371789"/>
          </a:xfrm>
          <a:prstGeom prst="rect">
            <a:avLst/>
          </a:prstGeom>
          <a:noFill/>
          <a:ln w="38100">
            <a:solidFill>
              <a:srgbClr val="00AFEC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04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  <a:r>
              <a:rPr lang="en-US" altLang="ko-KR"/>
              <a:t>#1</a:t>
            </a:r>
            <a:endParaRPr lang="ko-KR" altLang="en-US" dirty="0"/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7125801" y="1852599"/>
            <a:ext cx="4199790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Web</a:t>
            </a:r>
            <a:r>
              <a:rPr lang="ko-KR" altLang="en-US" sz="1600" b="1" dirty="0"/>
              <a:t>부터 </a:t>
            </a:r>
            <a:r>
              <a:rPr lang="en-US" altLang="ko-KR" sz="1600" b="1" dirty="0"/>
              <a:t>Subscribe client</a:t>
            </a:r>
            <a:r>
              <a:rPr lang="ko-KR" altLang="en-US" sz="1600" b="1" dirty="0"/>
              <a:t>까지 연결하여 파일을 업데이트하여 </a:t>
            </a:r>
            <a:r>
              <a:rPr lang="en-US" altLang="ko-KR" sz="1600" b="1" dirty="0"/>
              <a:t>Central Gateway</a:t>
            </a:r>
            <a:r>
              <a:rPr lang="ko-KR" altLang="en-US" sz="1600" b="1" dirty="0"/>
              <a:t>에 파일을 저장된 파일을 </a:t>
            </a:r>
            <a:r>
              <a:rPr lang="en-US" altLang="ko-KR" sz="1600" b="1" dirty="0"/>
              <a:t>CAN</a:t>
            </a:r>
            <a:r>
              <a:rPr lang="ko-KR" altLang="en-US" sz="1600" b="1" dirty="0"/>
              <a:t>으로 </a:t>
            </a:r>
            <a:r>
              <a:rPr lang="en-US" altLang="ko-KR" sz="1600" b="1" dirty="0"/>
              <a:t>Target ECU</a:t>
            </a:r>
            <a:r>
              <a:rPr lang="ko-KR" altLang="en-US" sz="1600" b="1" dirty="0"/>
              <a:t>까지 전송하도록 연동 시키십시오</a:t>
            </a:r>
            <a:endParaRPr lang="en-US" altLang="ko-KR" sz="160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2179971"/>
            <a:ext cx="1751698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715873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4406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D52AF9-72F9-4381-83F9-F1FD8ACF7979}"/>
              </a:ext>
            </a:extLst>
          </p:cNvPr>
          <p:cNvSpPr/>
          <p:nvPr/>
        </p:nvSpPr>
        <p:spPr>
          <a:xfrm>
            <a:off x="336884" y="1029903"/>
            <a:ext cx="11588817" cy="5322771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059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917417" y="3061079"/>
            <a:ext cx="235718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Secure OTA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07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5987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13F205-70FA-4395-9371-86E0918F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4747"/>
            <a:ext cx="11929533" cy="5573053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dirty="0"/>
              <a:t>**</a:t>
            </a:r>
            <a:r>
              <a:rPr lang="en-US" altLang="ko-KR" sz="1600" dirty="0"/>
              <a:t>AES (Advanced Encryption Standard)**</a:t>
            </a:r>
            <a:r>
              <a:rPr lang="ko-KR" altLang="en-US" sz="1600" dirty="0"/>
              <a:t>는 데이터를 안전하게 보호하기 위해 사용되는 </a:t>
            </a:r>
            <a:r>
              <a:rPr lang="ko-KR" altLang="en-US" sz="1600" b="1" dirty="0"/>
              <a:t>대칭 키 암호화 알고리즘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AES</a:t>
            </a:r>
            <a:r>
              <a:rPr lang="ko-KR" altLang="en-US" sz="1600" dirty="0"/>
              <a:t>는 속도가 빠르고 보안성이 뛰어나며</a:t>
            </a:r>
            <a:r>
              <a:rPr lang="en-US" altLang="ko-KR" sz="1600" dirty="0"/>
              <a:t>, </a:t>
            </a:r>
            <a:r>
              <a:rPr lang="ko-KR" altLang="en-US" sz="1600" dirty="0"/>
              <a:t>많은 응용 프로그램과 시스템에서 데이터 보호를 위해 표준으로 채택되었습니다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1400" b="1" dirty="0"/>
              <a:t>AES</a:t>
            </a:r>
            <a:r>
              <a:rPr lang="ko-KR" altLang="en-US" sz="1400" b="1" dirty="0"/>
              <a:t>의 주요 특징</a:t>
            </a:r>
            <a:endParaRPr lang="en-US" altLang="ko-KR" sz="1400" b="1" dirty="0"/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대칭 키 암호화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AES</a:t>
            </a:r>
            <a:r>
              <a:rPr lang="ko-KR" altLang="en-US" sz="1000" dirty="0"/>
              <a:t>는 </a:t>
            </a:r>
            <a:r>
              <a:rPr lang="ko-KR" altLang="en-US" sz="1000" b="1" dirty="0"/>
              <a:t>하나의 키</a:t>
            </a:r>
            <a:r>
              <a:rPr lang="ko-KR" altLang="en-US" sz="1000" dirty="0"/>
              <a:t>를 사용하여 데이터를 암호화하고 </a:t>
            </a:r>
            <a:r>
              <a:rPr lang="ko-KR" altLang="en-US" sz="1000" dirty="0" err="1"/>
              <a:t>복호화합니다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 키는 송신자와 수신자 사이에 안전하게 공유되어야 합니다</a:t>
            </a:r>
            <a:r>
              <a:rPr lang="en-US" altLang="ko-KR" sz="1000" dirty="0"/>
              <a:t>.</a:t>
            </a:r>
          </a:p>
          <a:p>
            <a:pPr marL="897300" lvl="2" indent="-3429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블록 암호화 방식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AES</a:t>
            </a:r>
            <a:r>
              <a:rPr lang="ko-KR" altLang="en-US" sz="1000" dirty="0"/>
              <a:t>는 데이터를 고정된 크기</a:t>
            </a:r>
            <a:r>
              <a:rPr lang="en-US" altLang="ko-KR" sz="1000" dirty="0"/>
              <a:t>(128</a:t>
            </a:r>
            <a:r>
              <a:rPr lang="ko-KR" altLang="en-US" sz="1000" dirty="0"/>
              <a:t>비트</a:t>
            </a:r>
            <a:r>
              <a:rPr lang="en-US" altLang="ko-KR" sz="1000" dirty="0"/>
              <a:t>)</a:t>
            </a:r>
            <a:r>
              <a:rPr lang="ko-KR" altLang="en-US" sz="1000" dirty="0"/>
              <a:t>의 블록으로 나누어 암호화합니다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데이터가 </a:t>
            </a:r>
            <a:r>
              <a:rPr lang="en-US" altLang="ko-KR" sz="1000" dirty="0"/>
              <a:t>128</a:t>
            </a:r>
            <a:r>
              <a:rPr lang="ko-KR" altLang="en-US" sz="1000" dirty="0"/>
              <a:t>비트보다 짧거나 길다면</a:t>
            </a:r>
            <a:r>
              <a:rPr lang="en-US" altLang="ko-KR" sz="1000" dirty="0"/>
              <a:t>, </a:t>
            </a:r>
            <a:r>
              <a:rPr lang="ko-KR" altLang="en-US" sz="1000" dirty="0"/>
              <a:t>패딩</a:t>
            </a:r>
            <a:r>
              <a:rPr lang="en-US" altLang="ko-KR" sz="1000" dirty="0"/>
              <a:t>(Padding)</a:t>
            </a:r>
            <a:r>
              <a:rPr lang="ko-KR" altLang="en-US" sz="1000" dirty="0"/>
              <a:t>을 사용하여 조정합니다</a:t>
            </a:r>
            <a:r>
              <a:rPr lang="en-US" altLang="ko-KR" sz="1000" dirty="0"/>
              <a:t>.</a:t>
            </a:r>
          </a:p>
          <a:p>
            <a:pPr marL="897300" lvl="2" indent="-3429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다양한 키 길이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AES</a:t>
            </a:r>
            <a:r>
              <a:rPr lang="ko-KR" altLang="en-US" sz="1000" dirty="0"/>
              <a:t>는 세 가지 키 길이를 지원하며</a:t>
            </a:r>
            <a:r>
              <a:rPr lang="en-US" altLang="ko-KR" sz="1000" dirty="0"/>
              <a:t>, </a:t>
            </a:r>
            <a:r>
              <a:rPr lang="ko-KR" altLang="en-US" sz="1000" dirty="0"/>
              <a:t>각각 다른 보안 강도를 제공합니다</a:t>
            </a:r>
            <a:r>
              <a:rPr lang="en-US" altLang="ko-KR" sz="1000" dirty="0"/>
              <a:t>:</a:t>
            </a:r>
          </a:p>
          <a:p>
            <a:pPr lvl="4">
              <a:lnSpc>
                <a:spcPct val="140000"/>
              </a:lnSpc>
            </a:pPr>
            <a:r>
              <a:rPr lang="en-US" altLang="ko-KR" sz="800" dirty="0"/>
              <a:t>128</a:t>
            </a:r>
            <a:r>
              <a:rPr lang="ko-KR" altLang="en-US" sz="800" dirty="0"/>
              <a:t>비트</a:t>
            </a:r>
            <a:endParaRPr lang="en-US" altLang="ko-KR" sz="800" dirty="0"/>
          </a:p>
          <a:p>
            <a:pPr lvl="4">
              <a:lnSpc>
                <a:spcPct val="140000"/>
              </a:lnSpc>
            </a:pPr>
            <a:r>
              <a:rPr lang="en-US" altLang="ko-KR" sz="800" dirty="0"/>
              <a:t>192</a:t>
            </a:r>
            <a:r>
              <a:rPr lang="ko-KR" altLang="en-US" sz="800" dirty="0"/>
              <a:t>비트</a:t>
            </a:r>
            <a:endParaRPr lang="en-US" altLang="ko-KR" sz="800" dirty="0"/>
          </a:p>
          <a:p>
            <a:pPr lvl="4">
              <a:lnSpc>
                <a:spcPct val="140000"/>
              </a:lnSpc>
            </a:pPr>
            <a:r>
              <a:rPr lang="en-US" altLang="ko-KR" sz="800" dirty="0"/>
              <a:t>256</a:t>
            </a:r>
            <a:r>
              <a:rPr lang="ko-KR" altLang="en-US" sz="800" dirty="0"/>
              <a:t>비트</a:t>
            </a:r>
            <a:endParaRPr lang="en-US" altLang="ko-KR" sz="800" dirty="0"/>
          </a:p>
          <a:p>
            <a:pPr lvl="3">
              <a:lnSpc>
                <a:spcPct val="140000"/>
              </a:lnSpc>
            </a:pPr>
            <a:r>
              <a:rPr lang="ko-KR" altLang="en-US" sz="1000" dirty="0"/>
              <a:t>키 길이가 길수록 보안성이 높아지지만</a:t>
            </a:r>
            <a:r>
              <a:rPr lang="en-US" altLang="ko-KR" sz="1000" dirty="0"/>
              <a:t>, </a:t>
            </a:r>
            <a:r>
              <a:rPr lang="ko-KR" altLang="en-US" sz="1000" dirty="0"/>
              <a:t>연산 속도는 약간 느려질 수 있습니다</a:t>
            </a:r>
            <a:r>
              <a:rPr lang="en-US" altLang="ko-KR" sz="1000" dirty="0"/>
              <a:t>.</a:t>
            </a:r>
          </a:p>
          <a:p>
            <a:pPr marL="897300" lvl="2" indent="-3429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빠르고 효율적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/>
              <a:t>소프트웨어와 하드웨어 모두에서 효율적으로 동작하며</a:t>
            </a:r>
            <a:r>
              <a:rPr lang="en-US" altLang="ko-KR" sz="1000" dirty="0"/>
              <a:t>, </a:t>
            </a:r>
            <a:r>
              <a:rPr lang="ko-KR" altLang="en-US" sz="1000" dirty="0"/>
              <a:t>많은 플랫폼에서 최적화되어 사용됩니다</a:t>
            </a:r>
            <a:r>
              <a:rPr lang="en-US" altLang="ko-KR" sz="1000" dirty="0"/>
              <a:t>.</a:t>
            </a:r>
          </a:p>
          <a:p>
            <a:pPr marL="897300" lvl="2" indent="-3429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보안성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AES</a:t>
            </a:r>
            <a:r>
              <a:rPr lang="ko-KR" altLang="en-US" sz="1000" dirty="0"/>
              <a:t>는 수많은 분석과 공격에도 안전하다고 평가받고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현재까지 성공적으로 파괴된 사례는 없습니다</a:t>
            </a:r>
            <a:r>
              <a:rPr lang="en-US" altLang="ko-KR" sz="1000" dirty="0"/>
              <a:t>(</a:t>
            </a:r>
            <a:r>
              <a:rPr lang="ko-KR" altLang="en-US" sz="1000" dirty="0"/>
              <a:t>적절히 구현되었을 경우</a:t>
            </a:r>
            <a:r>
              <a:rPr lang="en-US" altLang="ko-KR" sz="1000" dirty="0"/>
              <a:t>).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C96F02-1CC3-4F5D-AC25-57CDE449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6558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498D083-4EFE-4191-AC40-538AB67EC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28" y="1932303"/>
            <a:ext cx="6554115" cy="370574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FE583B2-D235-41B1-B7D9-C6209632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AES</a:t>
            </a:r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AB6A2F4-122E-480A-A938-DEF1578B257C}"/>
              </a:ext>
            </a:extLst>
          </p:cNvPr>
          <p:cNvCxnSpPr>
            <a:cxnSpLocks/>
            <a:stCxn id="24" idx="3"/>
            <a:endCxn id="18" idx="1"/>
          </p:cNvCxnSpPr>
          <p:nvPr/>
        </p:nvCxnSpPr>
        <p:spPr>
          <a:xfrm flipV="1">
            <a:off x="6545179" y="1700156"/>
            <a:ext cx="563453" cy="16223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C84B2F-5616-48B6-B506-DBEC723AA2EF}"/>
              </a:ext>
            </a:extLst>
          </p:cNvPr>
          <p:cNvSpPr/>
          <p:nvPr/>
        </p:nvSpPr>
        <p:spPr>
          <a:xfrm>
            <a:off x="7108632" y="1405390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IV</a:t>
            </a:r>
            <a:r>
              <a:rPr lang="ko-KR" altLang="en-US" sz="1400" dirty="0">
                <a:solidFill>
                  <a:schemeClr val="tx1"/>
                </a:solidFill>
              </a:rPr>
              <a:t>를 생성하고 파일을 </a:t>
            </a:r>
            <a:r>
              <a:rPr lang="en-US" altLang="ko-KR" sz="1400" dirty="0">
                <a:solidFill>
                  <a:schemeClr val="tx1"/>
                </a:solidFill>
              </a:rPr>
              <a:t>AES</a:t>
            </a:r>
            <a:r>
              <a:rPr lang="ko-KR" altLang="en-US" sz="1400" dirty="0">
                <a:solidFill>
                  <a:schemeClr val="tx1"/>
                </a:solidFill>
              </a:rPr>
              <a:t>로 암호화합니다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en-US" altLang="ko-KR" sz="1400" dirty="0" err="1">
                <a:solidFill>
                  <a:schemeClr val="tx1"/>
                </a:solidFill>
              </a:rPr>
              <a:t>modes.CFB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[ECB,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CBC ,CFB, OFB, CTR]</a:t>
            </a:r>
            <a:r>
              <a:rPr lang="ko-KR" altLang="en-US" sz="1400" dirty="0">
                <a:solidFill>
                  <a:schemeClr val="tx1"/>
                </a:solidFill>
              </a:rPr>
              <a:t>로 바꿔서 실행할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82B4615-B938-45CF-9824-B5D5C60DF1D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6838443" y="4225354"/>
            <a:ext cx="470342" cy="6438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586E9-E106-464E-AB3B-086374875510}"/>
              </a:ext>
            </a:extLst>
          </p:cNvPr>
          <p:cNvSpPr/>
          <p:nvPr/>
        </p:nvSpPr>
        <p:spPr>
          <a:xfrm>
            <a:off x="7308785" y="3930588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암호문을 전달받은 </a:t>
            </a:r>
            <a:r>
              <a:rPr lang="en-US" altLang="ko-KR" sz="1400" dirty="0">
                <a:solidFill>
                  <a:schemeClr val="tx1"/>
                </a:solidFill>
              </a:rPr>
              <a:t>IV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AES key</a:t>
            </a:r>
            <a:r>
              <a:rPr lang="ko-KR" altLang="en-US" sz="1400" dirty="0">
                <a:solidFill>
                  <a:schemeClr val="tx1"/>
                </a:solidFill>
              </a:rPr>
              <a:t>를 활용하여 </a:t>
            </a:r>
            <a:r>
              <a:rPr lang="ko-KR" altLang="en-US" sz="1400" dirty="0" err="1">
                <a:solidFill>
                  <a:schemeClr val="tx1"/>
                </a:solidFill>
              </a:rPr>
              <a:t>평문을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복호화합니다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복호화시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mode</a:t>
            </a:r>
            <a:r>
              <a:rPr lang="ko-KR" altLang="en-US" sz="1400" dirty="0">
                <a:solidFill>
                  <a:schemeClr val="tx1"/>
                </a:solidFill>
              </a:rPr>
              <a:t>를 통일 시켜야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4" name="내용 개체 틀 13">
            <a:extLst>
              <a:ext uri="{FF2B5EF4-FFF2-40B4-BE49-F238E27FC236}">
                <a16:creationId xmlns:a16="http://schemas.microsoft.com/office/drawing/2014/main" id="{1DFB6190-BDB8-4649-ABF9-A1B901810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" t="20176" r="4474" b="47003"/>
          <a:stretch/>
        </p:blipFill>
        <p:spPr>
          <a:xfrm>
            <a:off x="404261" y="2714324"/>
            <a:ext cx="6140918" cy="1216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내용 개체 틀 13">
            <a:extLst>
              <a:ext uri="{FF2B5EF4-FFF2-40B4-BE49-F238E27FC236}">
                <a16:creationId xmlns:a16="http://schemas.microsoft.com/office/drawing/2014/main" id="{AD5FCB13-C05E-4E07-AEE5-2F5EBF461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" t="58506"/>
          <a:stretch/>
        </p:blipFill>
        <p:spPr>
          <a:xfrm>
            <a:off x="404261" y="4100361"/>
            <a:ext cx="6434182" cy="1537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4134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13F205-70FA-4395-9371-86E0918F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968955"/>
            <a:ext cx="11149361" cy="5292474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dirty="0"/>
              <a:t>**</a:t>
            </a:r>
            <a:r>
              <a:rPr lang="en-US" altLang="ko-KR" sz="1600" dirty="0"/>
              <a:t>RSA (Rivest-Shamir-Adleman)**</a:t>
            </a:r>
            <a:r>
              <a:rPr lang="ko-KR" altLang="en-US" sz="1600" dirty="0"/>
              <a:t>는 데이터를 안전하게 암호화하고 인증하는 데 사용되는 </a:t>
            </a:r>
            <a:r>
              <a:rPr lang="ko-KR" altLang="en-US" sz="1600" b="1" dirty="0"/>
              <a:t>비대칭 키 암호화 알고리즘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RSA</a:t>
            </a:r>
            <a:r>
              <a:rPr lang="ko-KR" altLang="en-US" sz="1600" dirty="0"/>
              <a:t>는 </a:t>
            </a:r>
            <a:r>
              <a:rPr lang="en-US" altLang="ko-KR" sz="1600" dirty="0"/>
              <a:t>1977</a:t>
            </a:r>
            <a:r>
              <a:rPr lang="ko-KR" altLang="en-US" sz="1600" dirty="0"/>
              <a:t>년 로널드 </a:t>
            </a:r>
            <a:r>
              <a:rPr lang="ko-KR" altLang="en-US" sz="1600" dirty="0" err="1"/>
              <a:t>리베스트</a:t>
            </a:r>
            <a:r>
              <a:rPr lang="en-US" altLang="ko-KR" sz="1600" dirty="0"/>
              <a:t>(Ronald Rivest), </a:t>
            </a:r>
            <a:r>
              <a:rPr lang="ko-KR" altLang="en-US" sz="1600" dirty="0" err="1"/>
              <a:t>아디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샤미르</a:t>
            </a:r>
            <a:r>
              <a:rPr lang="en-US" altLang="ko-KR" sz="1600" dirty="0"/>
              <a:t>(Adi Shamir), </a:t>
            </a:r>
            <a:r>
              <a:rPr lang="ko-KR" altLang="en-US" sz="1600" dirty="0" err="1"/>
              <a:t>레오나르드</a:t>
            </a:r>
            <a:r>
              <a:rPr lang="ko-KR" altLang="en-US" sz="1600" dirty="0"/>
              <a:t> 아들만</a:t>
            </a:r>
            <a:r>
              <a:rPr lang="en-US" altLang="ko-KR" sz="1600" dirty="0"/>
              <a:t>(Leonard Adleman)</a:t>
            </a:r>
            <a:r>
              <a:rPr lang="ko-KR" altLang="en-US" sz="1600" dirty="0"/>
              <a:t>에 의해 개발되었으며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현대 암호학의 중요한 기반 기술 중 하나입니다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1400" b="1" dirty="0"/>
              <a:t>RSA</a:t>
            </a:r>
            <a:r>
              <a:rPr lang="ko-KR" altLang="en-US" sz="1400" b="1" dirty="0"/>
              <a:t>의 주요 특징</a:t>
            </a:r>
            <a:endParaRPr lang="en-US" altLang="ko-KR" sz="1400" b="1" dirty="0"/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비대칭 키 암호화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RSA</a:t>
            </a:r>
            <a:r>
              <a:rPr lang="ko-KR" altLang="en-US" sz="1000" dirty="0"/>
              <a:t>는 </a:t>
            </a:r>
            <a:r>
              <a:rPr lang="ko-KR" altLang="en-US" sz="1000" b="1" dirty="0"/>
              <a:t>공개 키</a:t>
            </a:r>
            <a:r>
              <a:rPr lang="ko-KR" altLang="en-US" sz="1000" dirty="0"/>
              <a:t>와 </a:t>
            </a:r>
            <a:r>
              <a:rPr lang="ko-KR" altLang="en-US" sz="1000" b="1" dirty="0"/>
              <a:t>개인 키</a:t>
            </a:r>
            <a:r>
              <a:rPr lang="ko-KR" altLang="en-US" sz="1000" dirty="0"/>
              <a:t>라는 두 개의 키를 사용합니다</a:t>
            </a:r>
            <a:r>
              <a:rPr lang="en-US" altLang="ko-KR" sz="1000" dirty="0"/>
              <a:t>.</a:t>
            </a:r>
          </a:p>
          <a:p>
            <a:pPr lvl="4">
              <a:lnSpc>
                <a:spcPct val="140000"/>
              </a:lnSpc>
            </a:pPr>
            <a:r>
              <a:rPr lang="ko-KR" altLang="en-US" sz="800" b="1" dirty="0"/>
              <a:t>공개 키</a:t>
            </a:r>
            <a:r>
              <a:rPr lang="en-US" altLang="ko-KR" sz="800" dirty="0"/>
              <a:t>: </a:t>
            </a:r>
            <a:r>
              <a:rPr lang="ko-KR" altLang="en-US" sz="800" dirty="0"/>
              <a:t>누구에게나 공개되어 데이터를 암호화하거나 서명을 검증하는 데 사용됩니다</a:t>
            </a:r>
            <a:r>
              <a:rPr lang="en-US" altLang="ko-KR" sz="800" dirty="0"/>
              <a:t>.</a:t>
            </a:r>
          </a:p>
          <a:p>
            <a:pPr lvl="4">
              <a:lnSpc>
                <a:spcPct val="140000"/>
              </a:lnSpc>
            </a:pPr>
            <a:r>
              <a:rPr lang="ko-KR" altLang="en-US" sz="800" b="1" dirty="0"/>
              <a:t>개인 키</a:t>
            </a:r>
            <a:r>
              <a:rPr lang="en-US" altLang="ko-KR" sz="800" dirty="0"/>
              <a:t>: </a:t>
            </a:r>
            <a:r>
              <a:rPr lang="ko-KR" altLang="en-US" sz="800" dirty="0"/>
              <a:t>소유자만 알고 있으며</a:t>
            </a:r>
            <a:r>
              <a:rPr lang="en-US" altLang="ko-KR" sz="800" dirty="0"/>
              <a:t>, </a:t>
            </a:r>
            <a:r>
              <a:rPr lang="ko-KR" altLang="en-US" sz="800" dirty="0"/>
              <a:t>데이터를 </a:t>
            </a:r>
            <a:r>
              <a:rPr lang="ko-KR" altLang="en-US" sz="800" dirty="0" err="1"/>
              <a:t>복호화하거나</a:t>
            </a:r>
            <a:r>
              <a:rPr lang="ko-KR" altLang="en-US" sz="800" dirty="0"/>
              <a:t> 서명을 생성하는 데 사용됩니다</a:t>
            </a:r>
            <a:r>
              <a:rPr lang="en-US" altLang="ko-KR" sz="8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소인수분해의 어려움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RSA</a:t>
            </a:r>
            <a:r>
              <a:rPr lang="ko-KR" altLang="en-US" sz="1000" dirty="0"/>
              <a:t>는 큰 소수의 곱으로 구성된 수의 소인수분해가 매우 어렵다는 수학적 원리를 기반으로 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이로 인해 보안성이 보장됩니다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범용성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/>
              <a:t>데이터 </a:t>
            </a:r>
            <a:r>
              <a:rPr lang="ko-KR" altLang="en-US" sz="1000" dirty="0" err="1"/>
              <a:t>암호화뿐만</a:t>
            </a:r>
            <a:r>
              <a:rPr lang="ko-KR" altLang="en-US" sz="1000" dirty="0"/>
              <a:t> 아니라</a:t>
            </a:r>
            <a:r>
              <a:rPr lang="en-US" altLang="ko-KR" sz="1000" dirty="0"/>
              <a:t>, </a:t>
            </a:r>
            <a:r>
              <a:rPr lang="ko-KR" altLang="en-US" sz="1000" dirty="0"/>
              <a:t>디지털 서명</a:t>
            </a:r>
            <a:r>
              <a:rPr lang="en-US" altLang="ko-KR" sz="1000" dirty="0"/>
              <a:t>, </a:t>
            </a:r>
            <a:r>
              <a:rPr lang="ko-KR" altLang="en-US" sz="1000" dirty="0"/>
              <a:t>인증</a:t>
            </a:r>
            <a:r>
              <a:rPr lang="en-US" altLang="ko-KR" sz="1000" dirty="0"/>
              <a:t>, </a:t>
            </a:r>
            <a:r>
              <a:rPr lang="ko-KR" altLang="en-US" sz="1000" dirty="0"/>
              <a:t>키 교환 등 다양한 보안 작업에 사용됩니다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키 길이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en-US" altLang="ko-KR" sz="1000" dirty="0"/>
              <a:t>RSA </a:t>
            </a:r>
            <a:r>
              <a:rPr lang="ko-KR" altLang="en-US" sz="1000" dirty="0"/>
              <a:t>키는 일반적으로 </a:t>
            </a:r>
            <a:r>
              <a:rPr lang="en-US" altLang="ko-KR" sz="1000" dirty="0"/>
              <a:t>2048</a:t>
            </a:r>
            <a:r>
              <a:rPr lang="ko-KR" altLang="en-US" sz="1000" dirty="0"/>
              <a:t>비트</a:t>
            </a:r>
            <a:r>
              <a:rPr lang="en-US" altLang="ko-KR" sz="1000" dirty="0"/>
              <a:t>, 3072</a:t>
            </a:r>
            <a:r>
              <a:rPr lang="ko-KR" altLang="en-US" sz="1000" dirty="0"/>
              <a:t>비트</a:t>
            </a:r>
            <a:r>
              <a:rPr lang="en-US" altLang="ko-KR" sz="1000" dirty="0"/>
              <a:t>, </a:t>
            </a:r>
            <a:r>
              <a:rPr lang="ko-KR" altLang="en-US" sz="1000" dirty="0"/>
              <a:t>또는 </a:t>
            </a:r>
            <a:r>
              <a:rPr lang="en-US" altLang="ko-KR" sz="1000" dirty="0"/>
              <a:t>4096</a:t>
            </a:r>
            <a:r>
              <a:rPr lang="ko-KR" altLang="en-US" sz="1000" dirty="0"/>
              <a:t>비트 등 긴 키를 사용하며</a:t>
            </a:r>
            <a:r>
              <a:rPr lang="en-US" altLang="ko-KR" sz="1000" dirty="0"/>
              <a:t>, </a:t>
            </a:r>
            <a:r>
              <a:rPr lang="ko-KR" altLang="en-US" sz="1000" dirty="0"/>
              <a:t>키 길이가 길수록 보안성이 높아집니다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C96F02-1CC3-4F5D-AC25-57CDE449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7167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E2F0C40D-36D0-43E7-AAAD-E89DCFD21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07" y="1115511"/>
            <a:ext cx="4385847" cy="529272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FE583B2-D235-41B1-B7D9-C6209632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RSA</a:t>
            </a:r>
            <a:endParaRPr lang="ko-KR" altLang="en-US" dirty="0"/>
          </a:p>
        </p:txBody>
      </p:sp>
      <p:pic>
        <p:nvPicPr>
          <p:cNvPr id="10" name="내용 개체 틀 8">
            <a:extLst>
              <a:ext uri="{FF2B5EF4-FFF2-40B4-BE49-F238E27FC236}">
                <a16:creationId xmlns:a16="http://schemas.microsoft.com/office/drawing/2014/main" id="{EC4AFF33-CF8C-4EBF-A854-BE0AA84E6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7" t="15659" r="45714" b="69247"/>
          <a:stretch/>
        </p:blipFill>
        <p:spPr>
          <a:xfrm>
            <a:off x="308007" y="1944303"/>
            <a:ext cx="2396691" cy="798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0D3D7955-F5C8-4CE1-9A65-B6D3A9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" t="81128" r="36365"/>
          <a:stretch/>
        </p:blipFill>
        <p:spPr>
          <a:xfrm>
            <a:off x="308007" y="5409397"/>
            <a:ext cx="2829829" cy="998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내용 개체 틀 14">
            <a:extLst>
              <a:ext uri="{FF2B5EF4-FFF2-40B4-BE49-F238E27FC236}">
                <a16:creationId xmlns:a16="http://schemas.microsoft.com/office/drawing/2014/main" id="{F054FD5E-2C2B-4E80-BD82-A34C55DA5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5" t="45120" b="51243"/>
          <a:stretch/>
        </p:blipFill>
        <p:spPr>
          <a:xfrm>
            <a:off x="567891" y="3503596"/>
            <a:ext cx="4125963" cy="192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AB6A2F4-122E-480A-A938-DEF1578B257C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2704698" y="1700156"/>
            <a:ext cx="4023088" cy="6435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C84B2F-5616-48B6-B506-DBEC723AA2EF}"/>
              </a:ext>
            </a:extLst>
          </p:cNvPr>
          <p:cNvSpPr/>
          <p:nvPr/>
        </p:nvSpPr>
        <p:spPr>
          <a:xfrm>
            <a:off x="6727786" y="1405390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RSA Private key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Public key</a:t>
            </a:r>
            <a:r>
              <a:rPr lang="ko-KR" altLang="en-US" sz="1400" dirty="0">
                <a:solidFill>
                  <a:schemeClr val="tx1"/>
                </a:solidFill>
              </a:rPr>
              <a:t>를 생성합니다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82B4615-B938-45CF-9824-B5D5C60DF1DC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4693854" y="3599849"/>
            <a:ext cx="2033932" cy="6255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E586E9-E106-464E-AB3B-086374875510}"/>
              </a:ext>
            </a:extLst>
          </p:cNvPr>
          <p:cNvSpPr/>
          <p:nvPr/>
        </p:nvSpPr>
        <p:spPr>
          <a:xfrm>
            <a:off x="6727786" y="3930588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Private key</a:t>
            </a:r>
            <a:r>
              <a:rPr lang="ko-KR" altLang="en-US" sz="1400" dirty="0">
                <a:solidFill>
                  <a:schemeClr val="tx1"/>
                </a:solidFill>
              </a:rPr>
              <a:t>에 암호를 설정하여 사용자를 제한합니다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AB24355-5CD7-4FE4-BCAE-E44FDEB9775B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137836" y="5614051"/>
            <a:ext cx="3589950" cy="2947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48EC89-29A4-4BDB-A2EF-F9F4320FE9B6}"/>
              </a:ext>
            </a:extLst>
          </p:cNvPr>
          <p:cNvSpPr/>
          <p:nvPr/>
        </p:nvSpPr>
        <p:spPr>
          <a:xfrm>
            <a:off x="6727786" y="5319285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Private key</a:t>
            </a:r>
            <a:r>
              <a:rPr lang="ko-KR" altLang="en-US" sz="1400" dirty="0">
                <a:solidFill>
                  <a:schemeClr val="tx1"/>
                </a:solidFill>
              </a:rPr>
              <a:t> 저장 및 </a:t>
            </a:r>
            <a:r>
              <a:rPr lang="en-US" altLang="ko-KR" sz="1400" dirty="0">
                <a:solidFill>
                  <a:schemeClr val="tx1"/>
                </a:solidFill>
              </a:rPr>
              <a:t>Public key </a:t>
            </a:r>
            <a:r>
              <a:rPr lang="ko-KR" altLang="en-US" sz="1400" dirty="0">
                <a:solidFill>
                  <a:schemeClr val="tx1"/>
                </a:solidFill>
              </a:rPr>
              <a:t>배포를 위해 </a:t>
            </a:r>
            <a:r>
              <a:rPr lang="en-US" altLang="ko-KR" sz="1400" dirty="0" err="1">
                <a:solidFill>
                  <a:schemeClr val="tx1"/>
                </a:solidFill>
              </a:rPr>
              <a:t>pem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파일 형태로 저장합니다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206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4008F4-278D-483A-86BD-9A83113B0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90" y="1048135"/>
            <a:ext cx="3886313" cy="529272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FE583B2-D235-41B1-B7D9-C6209632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RSA</a:t>
            </a:r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AB6A2F4-122E-480A-A938-DEF1578B257C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416968" y="1848682"/>
            <a:ext cx="2511921" cy="10966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C84B2F-5616-48B6-B506-DBEC723AA2EF}"/>
              </a:ext>
            </a:extLst>
          </p:cNvPr>
          <p:cNvSpPr/>
          <p:nvPr/>
        </p:nvSpPr>
        <p:spPr>
          <a:xfrm>
            <a:off x="5928889" y="1553916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Public key</a:t>
            </a:r>
            <a:r>
              <a:rPr lang="ko-KR" altLang="en-US" sz="1400" dirty="0">
                <a:solidFill>
                  <a:schemeClr val="tx1"/>
                </a:solidFill>
              </a:rPr>
              <a:t>를 활용하여 데이터를 암호화합니다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AB24355-5CD7-4FE4-BCAE-E44FDEB9775B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3744227" y="4318126"/>
            <a:ext cx="2184662" cy="8976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48EC89-29A4-4BDB-A2EF-F9F4320FE9B6}"/>
              </a:ext>
            </a:extLst>
          </p:cNvPr>
          <p:cNvSpPr/>
          <p:nvPr/>
        </p:nvSpPr>
        <p:spPr>
          <a:xfrm>
            <a:off x="5928889" y="4023360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Private key</a:t>
            </a:r>
            <a:r>
              <a:rPr lang="ko-KR" altLang="en-US" sz="1400" dirty="0">
                <a:solidFill>
                  <a:schemeClr val="tx1"/>
                </a:solidFill>
              </a:rPr>
              <a:t>를 활용하여 데이터의 서명을 생성합니다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10A6C9D9-397C-45B3-89AD-383019FF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76" r="22343" b="43787"/>
          <a:stretch/>
        </p:blipFill>
        <p:spPr>
          <a:xfrm>
            <a:off x="398989" y="1867301"/>
            <a:ext cx="3017979" cy="2156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78962504-0B68-4C5A-A42D-EFC8A752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7" r="13923"/>
          <a:stretch/>
        </p:blipFill>
        <p:spPr>
          <a:xfrm>
            <a:off x="398990" y="4090736"/>
            <a:ext cx="3345237" cy="2250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8228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E0D4DF-73C5-4C28-937A-D89615C30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75" y="1086636"/>
            <a:ext cx="3575666" cy="529272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FE583B2-D235-41B1-B7D9-C6209632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RSA</a:t>
            </a:r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AB6A2F4-122E-480A-A938-DEF1578B257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3416968" y="1848682"/>
            <a:ext cx="2511921" cy="1005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C84B2F-5616-48B6-B506-DBEC723AA2EF}"/>
              </a:ext>
            </a:extLst>
          </p:cNvPr>
          <p:cNvSpPr/>
          <p:nvPr/>
        </p:nvSpPr>
        <p:spPr>
          <a:xfrm>
            <a:off x="5928889" y="1553916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Private key</a:t>
            </a:r>
            <a:r>
              <a:rPr lang="ko-KR" altLang="en-US" sz="1400" dirty="0">
                <a:solidFill>
                  <a:schemeClr val="tx1"/>
                </a:solidFill>
              </a:rPr>
              <a:t>를 활용하여 데이터를 </a:t>
            </a:r>
            <a:r>
              <a:rPr lang="ko-KR" altLang="en-US" sz="1400" dirty="0" err="1">
                <a:solidFill>
                  <a:schemeClr val="tx1"/>
                </a:solidFill>
              </a:rPr>
              <a:t>복호화합니다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AB24355-5CD7-4FE4-BCAE-E44FDEB9775B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2935705" y="4318126"/>
            <a:ext cx="2993184" cy="82788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48EC89-29A4-4BDB-A2EF-F9F4320FE9B6}"/>
              </a:ext>
            </a:extLst>
          </p:cNvPr>
          <p:cNvSpPr/>
          <p:nvPr/>
        </p:nvSpPr>
        <p:spPr>
          <a:xfrm>
            <a:off x="5928889" y="4023360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Public key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를 활용하여 데이터의 서명을 검증합니다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내용 개체 틀 6">
            <a:extLst>
              <a:ext uri="{FF2B5EF4-FFF2-40B4-BE49-F238E27FC236}">
                <a16:creationId xmlns:a16="http://schemas.microsoft.com/office/drawing/2014/main" id="{BFB808F8-069B-4DF7-8B01-AFA37C39E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98" r="14875" b="47605"/>
          <a:stretch/>
        </p:blipFill>
        <p:spPr>
          <a:xfrm>
            <a:off x="373175" y="1848682"/>
            <a:ext cx="3043793" cy="20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내용 개체 틀 6">
            <a:extLst>
              <a:ext uri="{FF2B5EF4-FFF2-40B4-BE49-F238E27FC236}">
                <a16:creationId xmlns:a16="http://schemas.microsoft.com/office/drawing/2014/main" id="{3B121C9B-3F83-4E45-881D-055AA93A1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95" r="28334"/>
          <a:stretch/>
        </p:blipFill>
        <p:spPr>
          <a:xfrm>
            <a:off x="373175" y="3912669"/>
            <a:ext cx="2562530" cy="2466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1916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13F205-70FA-4395-9371-86E0918F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dirty="0"/>
              <a:t>**해시</a:t>
            </a:r>
            <a:r>
              <a:rPr lang="en-US" altLang="ko-KR" sz="1600" dirty="0"/>
              <a:t>(Hash)**</a:t>
            </a:r>
            <a:r>
              <a:rPr lang="ko-KR" altLang="en-US" sz="1600" dirty="0"/>
              <a:t>는 임의의 크기를 가진 데이터를 고정된 크기의 값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해시값</a:t>
            </a:r>
            <a:r>
              <a:rPr lang="en-US" altLang="ko-KR" sz="1600" dirty="0"/>
              <a:t>)</a:t>
            </a:r>
            <a:r>
              <a:rPr lang="ko-KR" altLang="en-US" sz="1600" dirty="0"/>
              <a:t>으로 변환하는 수학적 알고리즘입니다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해시는 데이터를 보호하고 무결성을 검증하기 위해 널리 사용됩니다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해시 함수는 </a:t>
            </a:r>
            <a:r>
              <a:rPr lang="ko-KR" altLang="en-US" sz="1600" dirty="0" err="1"/>
              <a:t>입력값의</a:t>
            </a:r>
            <a:r>
              <a:rPr lang="ko-KR" altLang="en-US" sz="1600" dirty="0"/>
              <a:t> 크기에 관계없이 항상 일정한 길이의 </a:t>
            </a:r>
            <a:r>
              <a:rPr lang="ko-KR" altLang="en-US" sz="1600" dirty="0" err="1"/>
              <a:t>출력값을</a:t>
            </a:r>
            <a:r>
              <a:rPr lang="ko-KR" altLang="en-US" sz="1600" dirty="0"/>
              <a:t> 생성하며</a:t>
            </a:r>
            <a:r>
              <a:rPr lang="en-US" altLang="ko-KR" sz="1600" dirty="0"/>
              <a:t>, </a:t>
            </a:r>
            <a:r>
              <a:rPr lang="ko-KR" altLang="en-US" sz="1600" dirty="0"/>
              <a:t>암호학적 보안성을 제공하는 경우 </a:t>
            </a:r>
            <a:r>
              <a:rPr lang="ko-KR" altLang="en-US" sz="1600" b="1" dirty="0"/>
              <a:t>암호화 해시 함수</a:t>
            </a:r>
            <a:r>
              <a:rPr lang="ko-KR" altLang="en-US" sz="1600" dirty="0"/>
              <a:t>라고 부릅니다</a:t>
            </a:r>
            <a:endParaRPr lang="en-US" altLang="ko-KR" sz="1600" dirty="0"/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해시의 주요 특징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고정된 길이 출력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ko-KR" altLang="en-US" sz="1000" dirty="0"/>
              <a:t>입력 데이터가 얼마든지 길더라도</a:t>
            </a:r>
            <a:r>
              <a:rPr lang="en-US" altLang="ko-KR" sz="1000" dirty="0"/>
              <a:t>, </a:t>
            </a:r>
            <a:r>
              <a:rPr lang="ko-KR" altLang="en-US" sz="1000" dirty="0"/>
              <a:t>해시 함수는 고정된 길이의 </a:t>
            </a:r>
            <a:r>
              <a:rPr lang="ko-KR" altLang="en-US" sz="1000" dirty="0" err="1"/>
              <a:t>해시값을</a:t>
            </a:r>
            <a:r>
              <a:rPr lang="ko-KR" altLang="en-US" sz="1000" dirty="0"/>
              <a:t> 반환합니다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ko-KR" altLang="en-US" sz="1000" dirty="0"/>
              <a:t>입력 </a:t>
            </a:r>
            <a:r>
              <a:rPr lang="en-US" altLang="ko-KR" sz="1000" dirty="0"/>
              <a:t>"hello" → </a:t>
            </a:r>
            <a:r>
              <a:rPr lang="ko-KR" altLang="en-US" sz="1000" dirty="0"/>
              <a:t>출력 </a:t>
            </a:r>
            <a:r>
              <a:rPr lang="en-US" altLang="ko-KR" sz="1000" dirty="0"/>
              <a:t>5d41402abc4b2a76b9719d911017c5925d41402abc4b2a76b9719d911017c5925d41402abc4b2a76b9719d911017c592 (MD5 </a:t>
            </a:r>
            <a:r>
              <a:rPr lang="ko-KR" altLang="en-US" sz="1000" dirty="0"/>
              <a:t>기준</a:t>
            </a:r>
            <a:r>
              <a:rPr lang="en-US" altLang="ko-KR" sz="1000" dirty="0"/>
              <a:t>)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결정론적 특성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/>
              <a:t>동일한 입력에 대해 항상 동일한 </a:t>
            </a:r>
            <a:r>
              <a:rPr lang="ko-KR" altLang="en-US" sz="1000" dirty="0" err="1"/>
              <a:t>해시값을</a:t>
            </a:r>
            <a:r>
              <a:rPr lang="ko-KR" altLang="en-US" sz="1000" dirty="0"/>
              <a:t> 반환합니다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충돌 회피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/>
              <a:t>서로 다른 </a:t>
            </a:r>
            <a:r>
              <a:rPr lang="ko-KR" altLang="en-US" sz="1000" dirty="0" err="1"/>
              <a:t>입력값이</a:t>
            </a:r>
            <a:r>
              <a:rPr lang="ko-KR" altLang="en-US" sz="1000" dirty="0"/>
              <a:t> 동일한 </a:t>
            </a:r>
            <a:r>
              <a:rPr lang="ko-KR" altLang="en-US" sz="1000" dirty="0" err="1"/>
              <a:t>해시값을</a:t>
            </a:r>
            <a:r>
              <a:rPr lang="ko-KR" altLang="en-US" sz="1000" dirty="0"/>
              <a:t> 가지는 경우를 **충돌</a:t>
            </a:r>
            <a:r>
              <a:rPr lang="en-US" altLang="ko-KR" sz="1000" dirty="0"/>
              <a:t>(Collision)**</a:t>
            </a:r>
            <a:r>
              <a:rPr lang="ko-KR" altLang="en-US" sz="1000" dirty="0"/>
              <a:t>이라고 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강력한 해시 함수는 충돌 발생 가능성을 매우 낮게 만듭니다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비가역성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역산 불가</a:t>
            </a:r>
            <a:r>
              <a:rPr lang="en-US" altLang="ko-KR" sz="1200" b="1" dirty="0"/>
              <a:t>)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 err="1"/>
              <a:t>해시값에서</a:t>
            </a:r>
            <a:r>
              <a:rPr lang="ko-KR" altLang="en-US" sz="1000" dirty="0"/>
              <a:t> 원래 데이터를 역으로 계산하는 것이 불가능합니다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해시 함수의 중요한 보안 속성입니다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민감성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 err="1"/>
              <a:t>입력값이</a:t>
            </a:r>
            <a:r>
              <a:rPr lang="ko-KR" altLang="en-US" sz="1000" dirty="0"/>
              <a:t> 조금만 달라져도 완전히 다른 </a:t>
            </a:r>
            <a:r>
              <a:rPr lang="ko-KR" altLang="en-US" sz="1000" dirty="0" err="1"/>
              <a:t>해시값을</a:t>
            </a:r>
            <a:r>
              <a:rPr lang="ko-KR" altLang="en-US" sz="1000" dirty="0"/>
              <a:t> 생성합니다</a:t>
            </a:r>
            <a:r>
              <a:rPr lang="en-US" altLang="ko-KR" sz="1000" dirty="0"/>
              <a:t>(</a:t>
            </a:r>
            <a:r>
              <a:rPr lang="ko-KR" altLang="en-US" sz="1000" dirty="0"/>
              <a:t>폭포 효과 또는 </a:t>
            </a:r>
            <a:r>
              <a:rPr lang="en-US" altLang="ko-KR" sz="1000" dirty="0"/>
              <a:t>Avalanche Effect).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C96F02-1CC3-4F5D-AC25-57CDE449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0181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206464-7FA2-4A27-AB74-5D01A8C5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195" y="2918791"/>
            <a:ext cx="4039164" cy="1609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C716D00-D4CD-4962-BDB2-961112D3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HASH</a:t>
            </a:r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1E22A1D-BE48-4BBB-9774-1AA8DD381A5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525359" y="3723766"/>
            <a:ext cx="1735756" cy="804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E02ED6-A0DB-4025-A81A-42458A1EF154}"/>
              </a:ext>
            </a:extLst>
          </p:cNvPr>
          <p:cNvSpPr/>
          <p:nvPr/>
        </p:nvSpPr>
        <p:spPr>
          <a:xfrm>
            <a:off x="6261115" y="4233975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파일을 읽어와 </a:t>
            </a:r>
            <a:r>
              <a:rPr lang="en-US" altLang="ko-KR" sz="1400" dirty="0">
                <a:solidFill>
                  <a:schemeClr val="tx1"/>
                </a:solidFill>
              </a:rPr>
              <a:t>chunk</a:t>
            </a:r>
            <a:r>
              <a:rPr lang="ko-KR" altLang="en-US" sz="1400" dirty="0">
                <a:solidFill>
                  <a:schemeClr val="tx1"/>
                </a:solidFill>
              </a:rPr>
              <a:t>단위로 해시 변환을 반복하여 </a:t>
            </a:r>
            <a:r>
              <a:rPr lang="en-US" altLang="ko-KR" sz="1400" dirty="0">
                <a:solidFill>
                  <a:schemeClr val="tx1"/>
                </a:solidFill>
              </a:rPr>
              <a:t>256</a:t>
            </a:r>
            <a:r>
              <a:rPr lang="ko-KR" altLang="en-US" sz="1400" dirty="0">
                <a:solidFill>
                  <a:schemeClr val="tx1"/>
                </a:solidFill>
              </a:rPr>
              <a:t>비트의 해시를 생성합니다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1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A89B8B3-F531-EDD0-68B0-15270010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Raspberrypi</a:t>
            </a:r>
            <a:r>
              <a:rPr lang="en-US" altLang="ko-KR" dirty="0"/>
              <a:t> OS </a:t>
            </a:r>
            <a:r>
              <a:rPr lang="ko-KR" altLang="en-US" dirty="0"/>
              <a:t>설치하기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AC8E7092-FF0E-E46C-7B44-74939664F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148" y="1909722"/>
            <a:ext cx="5204911" cy="3718882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E41002-6237-42A2-B66F-616C9778CCBF}"/>
              </a:ext>
            </a:extLst>
          </p:cNvPr>
          <p:cNvSpPr/>
          <p:nvPr/>
        </p:nvSpPr>
        <p:spPr>
          <a:xfrm>
            <a:off x="3389368" y="4157939"/>
            <a:ext cx="531845" cy="354564"/>
          </a:xfrm>
          <a:prstGeom prst="rect">
            <a:avLst/>
          </a:prstGeom>
          <a:noFill/>
          <a:ln w="38100">
            <a:solidFill>
              <a:srgbClr val="00AF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9E16D-ECC6-C0A9-405E-57A0226E517D}"/>
              </a:ext>
            </a:extLst>
          </p:cNvPr>
          <p:cNvSpPr txBox="1"/>
          <p:nvPr/>
        </p:nvSpPr>
        <p:spPr>
          <a:xfrm>
            <a:off x="2761861" y="1236079"/>
            <a:ext cx="591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OS </a:t>
            </a:r>
            <a:r>
              <a:rPr lang="ko-KR" altLang="en-US" sz="1600" dirty="0"/>
              <a:t>커스터마이징 설정을 적용하여 </a:t>
            </a:r>
            <a:r>
              <a:rPr lang="en-US" altLang="ko-KR" sz="1600" dirty="0"/>
              <a:t>OS </a:t>
            </a:r>
            <a:r>
              <a:rPr lang="ko-KR" altLang="en-US" sz="1600" dirty="0"/>
              <a:t>설치를 진행합니다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91C99A-B465-E7CE-AB37-416088A1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90" y="1909722"/>
            <a:ext cx="5204911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99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B093-E605-F847-0CD9-22071B009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61D2AC-DE48-5054-FE91-D3B4F8C38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19" y="1163689"/>
            <a:ext cx="11149361" cy="4425348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dirty="0"/>
              <a:t>**</a:t>
            </a:r>
            <a:r>
              <a:rPr lang="en-US" altLang="ko-KR" sz="1600" dirty="0"/>
              <a:t>TLS(Transport Layer Security)**</a:t>
            </a:r>
            <a:r>
              <a:rPr lang="ko-KR" altLang="en-US" sz="1600" dirty="0"/>
              <a:t>는 </a:t>
            </a:r>
            <a:r>
              <a:rPr lang="ko-KR" altLang="en-US" sz="1600" dirty="0">
                <a:latin typeface="맑은 고딕 (본문)"/>
              </a:rPr>
              <a:t>클라이언트</a:t>
            </a:r>
            <a:r>
              <a:rPr lang="en-US" altLang="ko-KR" sz="1600" dirty="0">
                <a:latin typeface="맑은 고딕 (본문)"/>
              </a:rPr>
              <a:t>/</a:t>
            </a:r>
            <a:r>
              <a:rPr lang="ko-KR" altLang="en-US" sz="1600" dirty="0">
                <a:latin typeface="맑은 고딕 (본문)"/>
              </a:rPr>
              <a:t>서버 응용 프로그램이 네트워크로 통신을 하는 과정에서 도청</a:t>
            </a:r>
            <a:r>
              <a:rPr lang="en-US" altLang="ko-KR" sz="1600" dirty="0">
                <a:latin typeface="맑은 고딕 (본문)"/>
              </a:rPr>
              <a:t>, </a:t>
            </a:r>
            <a:r>
              <a:rPr lang="ko-KR" altLang="en-US" sz="1600" dirty="0">
                <a:latin typeface="맑은 고딕 (본문)"/>
              </a:rPr>
              <a:t>간섭</a:t>
            </a:r>
            <a:r>
              <a:rPr lang="en-US" altLang="ko-KR" sz="1600" dirty="0">
                <a:latin typeface="맑은 고딕 (본문)"/>
              </a:rPr>
              <a:t>, </a:t>
            </a:r>
            <a:r>
              <a:rPr lang="ko-KR" altLang="en-US" sz="1600" dirty="0">
                <a:latin typeface="맑은 고딕 (본문)"/>
              </a:rPr>
              <a:t>위조를 방지하기 위해서 </a:t>
            </a:r>
            <a:r>
              <a:rPr lang="ko-KR" altLang="en-US" sz="1600" dirty="0" err="1">
                <a:latin typeface="맑은 고딕 (본문)"/>
              </a:rPr>
              <a:t>설계되습니다</a:t>
            </a:r>
            <a:r>
              <a:rPr lang="en-US" altLang="ko-KR" sz="1600" dirty="0">
                <a:latin typeface="맑은 고딕 (본문)"/>
              </a:rPr>
              <a:t>. </a:t>
            </a:r>
            <a:r>
              <a:rPr lang="ko-KR" altLang="en-US" sz="1600" dirty="0">
                <a:latin typeface="맑은 고딕 (본문)"/>
              </a:rPr>
              <a:t>또</a:t>
            </a:r>
            <a:r>
              <a:rPr lang="en-US" altLang="ko-KR" sz="1600" dirty="0">
                <a:latin typeface="맑은 고딕 (본문)"/>
              </a:rPr>
              <a:t>, </a:t>
            </a:r>
            <a:r>
              <a:rPr lang="ko-KR" altLang="en-US" sz="1600" dirty="0">
                <a:latin typeface="맑은 고딕 (본문)"/>
              </a:rPr>
              <a:t>암호화를 통해 최종단의 인증</a:t>
            </a:r>
            <a:r>
              <a:rPr lang="en-US" altLang="ko-KR" sz="1600" dirty="0">
                <a:latin typeface="맑은 고딕 (본문)"/>
              </a:rPr>
              <a:t>, </a:t>
            </a:r>
            <a:r>
              <a:rPr lang="ko-KR" altLang="en-US" sz="1600" dirty="0">
                <a:latin typeface="맑은 고딕 (본문)"/>
              </a:rPr>
              <a:t>통신 기밀성을 유지시켜 줍니다</a:t>
            </a:r>
            <a:r>
              <a:rPr lang="en-US" altLang="ko-KR" sz="1600" dirty="0">
                <a:latin typeface="맑은 고딕 (본문)"/>
              </a:rPr>
              <a:t>. </a:t>
            </a:r>
            <a:endParaRPr lang="en-US" altLang="ko-KR" sz="1600" dirty="0"/>
          </a:p>
          <a:p>
            <a:pPr lvl="1">
              <a:lnSpc>
                <a:spcPct val="140000"/>
              </a:lnSpc>
            </a:pPr>
            <a:r>
              <a:rPr lang="en-US" altLang="ko-KR" sz="1400" b="1" dirty="0"/>
              <a:t>TLS </a:t>
            </a:r>
            <a:r>
              <a:rPr lang="ko-KR" altLang="en-US" sz="1400" b="1" dirty="0"/>
              <a:t>의 주요 특징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기밀성 유지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ko-KR" altLang="en-US" sz="1000" dirty="0"/>
              <a:t>통신하는 데이터가 제</a:t>
            </a:r>
            <a:r>
              <a:rPr lang="en-US" altLang="ko-KR" sz="1000" dirty="0"/>
              <a:t>3</a:t>
            </a:r>
            <a:r>
              <a:rPr lang="ko-KR" altLang="en-US" sz="1000" dirty="0"/>
              <a:t>자에게 노출되지 않도록 데이터를 암호화합니다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TLS</a:t>
            </a:r>
            <a:r>
              <a:rPr lang="ko-KR" altLang="en-US" sz="1000" dirty="0"/>
              <a:t>는 대칭 키 암호화 방식을 사용하여 통신 내용을 보호함으로써</a:t>
            </a:r>
            <a:r>
              <a:rPr lang="en-US" altLang="ko-KR" sz="1000" dirty="0"/>
              <a:t>, </a:t>
            </a:r>
            <a:r>
              <a:rPr lang="ko-KR" altLang="en-US" sz="1000" dirty="0"/>
              <a:t>통신이 도청되더라도 내용을 파악할 수 없게 만듭니다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인증 제공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ko-KR" altLang="en-US" sz="1000" dirty="0"/>
              <a:t>클라이언트와 서버가 서로의 신원을 확인하는 과정을 제공합니다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서버는 자체적으로 인증서를 가지고 있어 클라이언트에게 신원을 증명하며</a:t>
            </a:r>
            <a:r>
              <a:rPr lang="en-US" altLang="ko-KR" sz="1000" dirty="0"/>
              <a:t>, </a:t>
            </a:r>
            <a:r>
              <a:rPr lang="ko-KR" altLang="en-US" sz="1000" dirty="0"/>
              <a:t>클라이언트도 필요에 따라 인증서를 제출하여 신원을 증명할 수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통신하는 상대방이 신뢰할 수 있는 대상인지 확인합니다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무결성 보호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ko-KR" altLang="en-US" sz="1000" dirty="0"/>
              <a:t>전송되는 데이터가 전송 중에 변조되지 않았음을 보장합니다</a:t>
            </a:r>
            <a:r>
              <a:rPr lang="en-US" altLang="ko-KR" sz="1000" dirty="0"/>
              <a:t>. TLS</a:t>
            </a:r>
            <a:r>
              <a:rPr lang="ko-KR" altLang="en-US" sz="1000" dirty="0"/>
              <a:t>는 메시지 인증 코드</a:t>
            </a:r>
            <a:r>
              <a:rPr lang="en-US" altLang="ko-KR" sz="1000" dirty="0"/>
              <a:t>(MAC)</a:t>
            </a:r>
            <a:r>
              <a:rPr lang="ko-KR" altLang="en-US" sz="1000" dirty="0"/>
              <a:t>를 사용하여 데이터가 중간에 변경되었는지 여부를 확인합니다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ko-KR" altLang="en-US" sz="1000" dirty="0"/>
              <a:t>이를 통해 데이터가 안전하게 전달되었는지 검증할 수 있습니다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광범위한 응용 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en-US" altLang="ko-KR" sz="1000" dirty="0"/>
              <a:t>TLS</a:t>
            </a:r>
            <a:r>
              <a:rPr lang="ko-KR" altLang="en-US" sz="1000" dirty="0"/>
              <a:t>는 암호화</a:t>
            </a:r>
            <a:r>
              <a:rPr lang="en-US" altLang="ko-KR" sz="1000" dirty="0"/>
              <a:t>, </a:t>
            </a:r>
            <a:r>
              <a:rPr lang="ko-KR" altLang="en-US" sz="1000" dirty="0"/>
              <a:t>해시</a:t>
            </a:r>
            <a:r>
              <a:rPr lang="en-US" altLang="ko-KR" sz="1000" dirty="0"/>
              <a:t>, </a:t>
            </a:r>
            <a:r>
              <a:rPr lang="ko-KR" altLang="en-US" sz="1000" dirty="0"/>
              <a:t>키 교환 등 다양한 알고리즘을 유연하게 지원합니다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클라이언트와 서버는 핸드 셰이크 과정에서 서로 지원하는 알고리즘 목록을 교환하고</a:t>
            </a:r>
            <a:r>
              <a:rPr lang="en-US" altLang="ko-KR" sz="1000" dirty="0"/>
              <a:t>, </a:t>
            </a:r>
            <a:r>
              <a:rPr lang="ko-KR" altLang="en-US" sz="1000" dirty="0"/>
              <a:t>가장 안전하고 적절한 알고리즘을 선택하여 통신합니다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최신 보안 기술을 적용하거나 특정 환경에 최적화된 설정을 사용할 수 있습니다</a:t>
            </a:r>
            <a:r>
              <a:rPr lang="en-US" altLang="ko-KR" sz="10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71DB710-2EAD-8906-3370-73EF29E4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5497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4A76-350C-2DFA-ED0C-CB734D82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C03805-8DFA-6FB4-64A6-FD5065DE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TLS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0573C4-7865-EE60-F4FD-CDDB5FD23F2A}"/>
              </a:ext>
            </a:extLst>
          </p:cNvPr>
          <p:cNvSpPr/>
          <p:nvPr/>
        </p:nvSpPr>
        <p:spPr>
          <a:xfrm>
            <a:off x="6826485" y="4738371"/>
            <a:ext cx="4915300" cy="978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클라이언트 인증서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키를 이용한 </a:t>
            </a:r>
            <a:r>
              <a:rPr lang="en-US" altLang="ko-KR" sz="1400" b="1" dirty="0">
                <a:solidFill>
                  <a:schemeClr val="tx1"/>
                </a:solidFill>
              </a:rPr>
              <a:t>TLS </a:t>
            </a:r>
            <a:r>
              <a:rPr lang="ko-KR" altLang="en-US" sz="1400" b="1" dirty="0">
                <a:solidFill>
                  <a:schemeClr val="tx1"/>
                </a:solidFill>
              </a:rPr>
              <a:t>설정</a:t>
            </a:r>
            <a:r>
              <a:rPr lang="en-US" altLang="ko-KR" sz="1400" dirty="0">
                <a:solidFill>
                  <a:schemeClr val="tx1"/>
                </a:solidFill>
              </a:rPr>
              <a:t>: CA </a:t>
            </a:r>
            <a:r>
              <a:rPr lang="ko-KR" altLang="en-US" sz="1400" dirty="0">
                <a:solidFill>
                  <a:schemeClr val="tx1"/>
                </a:solidFill>
              </a:rPr>
              <a:t>인증서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클라이언트 인증서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개인 키</a:t>
            </a:r>
            <a:r>
              <a:rPr lang="en-US" altLang="ko-KR" sz="1400" dirty="0">
                <a:solidFill>
                  <a:schemeClr val="tx1"/>
                </a:solidFill>
              </a:rPr>
              <a:t>, TLS </a:t>
            </a:r>
            <a:r>
              <a:rPr lang="ko-KR" altLang="en-US" sz="1400" dirty="0">
                <a:solidFill>
                  <a:schemeClr val="tx1"/>
                </a:solidFill>
              </a:rPr>
              <a:t>버전을 지정해 브로커와 상호 인증 및 암호화된 데이터 전송을 보장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590F1A-4E73-B656-605F-8B351A48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909"/>
          <a:stretch>
            <a:fillRect/>
          </a:stretch>
        </p:blipFill>
        <p:spPr>
          <a:xfrm>
            <a:off x="284678" y="2006693"/>
            <a:ext cx="5228883" cy="3210373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AC3000A-ACBD-7BFB-4537-0D1EF238C1A2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4514560" y="4504289"/>
            <a:ext cx="2311925" cy="72355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B5F049C-49D1-3A6E-B06C-DE49FC0F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33" t="64038" r="37496" b="9921"/>
          <a:stretch>
            <a:fillRect/>
          </a:stretch>
        </p:blipFill>
        <p:spPr>
          <a:xfrm>
            <a:off x="996297" y="4086278"/>
            <a:ext cx="3518263" cy="836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661367-3ECF-2355-AD76-29DAE749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2" t="10714" r="22909" b="83820"/>
          <a:stretch>
            <a:fillRect/>
          </a:stretch>
        </p:blipFill>
        <p:spPr>
          <a:xfrm>
            <a:off x="484909" y="2353711"/>
            <a:ext cx="5028652" cy="175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5DAF4F8-2025-0C18-9F3A-4E656BFA4673}"/>
              </a:ext>
            </a:extLst>
          </p:cNvPr>
          <p:cNvSpPr/>
          <p:nvPr/>
        </p:nvSpPr>
        <p:spPr>
          <a:xfrm>
            <a:off x="6826485" y="2353712"/>
            <a:ext cx="4915300" cy="1258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TLS</a:t>
            </a:r>
            <a:r>
              <a:rPr lang="ko-KR" altLang="en-US" sz="1400" b="1" dirty="0">
                <a:solidFill>
                  <a:schemeClr val="tx1"/>
                </a:solidFill>
              </a:rPr>
              <a:t>를 사용하기 위한 포트</a:t>
            </a:r>
            <a:r>
              <a:rPr lang="en-US" altLang="ko-KR" sz="1400" b="1" dirty="0">
                <a:solidFill>
                  <a:schemeClr val="tx1"/>
                </a:solidFill>
              </a:rPr>
              <a:t>(8883)</a:t>
            </a:r>
            <a:r>
              <a:rPr lang="ko-KR" altLang="en-US" sz="1400" b="1" dirty="0">
                <a:solidFill>
                  <a:schemeClr val="tx1"/>
                </a:solidFill>
              </a:rPr>
              <a:t>로 변경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기본 </a:t>
            </a:r>
            <a:r>
              <a:rPr lang="en-US" altLang="ko-KR" sz="1400" dirty="0">
                <a:solidFill>
                  <a:schemeClr val="tx1"/>
                </a:solidFill>
              </a:rPr>
              <a:t>MQTT </a:t>
            </a:r>
            <a:r>
              <a:rPr lang="ko-KR" altLang="en-US" sz="1400" dirty="0" err="1">
                <a:solidFill>
                  <a:schemeClr val="tx1"/>
                </a:solidFill>
              </a:rPr>
              <a:t>평문</a:t>
            </a:r>
            <a:r>
              <a:rPr lang="ko-KR" altLang="en-US" sz="1400" dirty="0">
                <a:solidFill>
                  <a:schemeClr val="tx1"/>
                </a:solidFill>
              </a:rPr>
              <a:t> 포트</a:t>
            </a:r>
            <a:r>
              <a:rPr lang="en-US" altLang="ko-KR" sz="1400" dirty="0">
                <a:solidFill>
                  <a:schemeClr val="tx1"/>
                </a:solidFill>
              </a:rPr>
              <a:t>(1883) </a:t>
            </a:r>
            <a:r>
              <a:rPr lang="ko-KR" altLang="en-US" sz="1400" dirty="0">
                <a:solidFill>
                  <a:schemeClr val="tx1"/>
                </a:solidFill>
              </a:rPr>
              <a:t>대신 </a:t>
            </a:r>
            <a:r>
              <a:rPr lang="en-US" altLang="ko-KR" sz="1400" dirty="0">
                <a:solidFill>
                  <a:schemeClr val="tx1"/>
                </a:solidFill>
              </a:rPr>
              <a:t>TLS </a:t>
            </a:r>
            <a:r>
              <a:rPr lang="ko-KR" altLang="en-US" sz="1400" dirty="0">
                <a:solidFill>
                  <a:schemeClr val="tx1"/>
                </a:solidFill>
              </a:rPr>
              <a:t>암호화 통신 전용 포트</a:t>
            </a:r>
            <a:r>
              <a:rPr lang="en-US" altLang="ko-KR" sz="1400" dirty="0">
                <a:solidFill>
                  <a:schemeClr val="tx1"/>
                </a:solidFill>
              </a:rPr>
              <a:t>(8883)</a:t>
            </a:r>
            <a:r>
              <a:rPr lang="ko-KR" altLang="en-US" sz="1400" dirty="0">
                <a:solidFill>
                  <a:schemeClr val="tx1"/>
                </a:solidFill>
              </a:rPr>
              <a:t>로 지정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8C17A1-6018-1C75-6E5E-2F3D6E76D94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13561" y="2441456"/>
            <a:ext cx="1312924" cy="5413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0198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0767-4699-D643-C8C5-F88FFDB7C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48E721-41B0-44AB-835E-0F5F218F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19" y="1163689"/>
            <a:ext cx="11149361" cy="4332042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dirty="0"/>
              <a:t>**</a:t>
            </a:r>
            <a:r>
              <a:rPr lang="en-US" altLang="ko-KR" sz="1600" dirty="0"/>
              <a:t> HTTPS(Hyper Text Transfer Protocol Secure)**</a:t>
            </a:r>
            <a:r>
              <a:rPr lang="ko-KR" altLang="en-US" sz="1600" dirty="0"/>
              <a:t>는 기존의 </a:t>
            </a:r>
            <a:r>
              <a:rPr lang="en-US" altLang="ko-KR" sz="1600" dirty="0"/>
              <a:t>HTTP </a:t>
            </a:r>
            <a:r>
              <a:rPr lang="ko-KR" altLang="en-US" sz="1600" dirty="0"/>
              <a:t>프로토콜에 </a:t>
            </a:r>
            <a:r>
              <a:rPr lang="en-US" altLang="ko-KR" sz="1600" dirty="0"/>
              <a:t>TLS </a:t>
            </a:r>
            <a:r>
              <a:rPr lang="ko-KR" altLang="en-US" sz="1600" dirty="0"/>
              <a:t>보안 계층을 추가하여 웹 브라우저와 웹 서버 간의 통신을 암호화하는 프로토콜입니다</a:t>
            </a:r>
            <a:r>
              <a:rPr lang="en-US" altLang="ko-KR" sz="1600" dirty="0"/>
              <a:t>. TLS</a:t>
            </a:r>
            <a:r>
              <a:rPr lang="ko-KR" altLang="en-US" sz="1600" dirty="0"/>
              <a:t>를 통해 도청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변조</a:t>
            </a:r>
            <a:r>
              <a:rPr lang="en-US" altLang="ko-KR" sz="1600" dirty="0"/>
              <a:t>, </a:t>
            </a:r>
            <a:r>
              <a:rPr lang="ko-KR" altLang="en-US" sz="1600" dirty="0"/>
              <a:t>위조를 방지하여 데이터를 안전하게 전송합니다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1400" b="1" dirty="0"/>
              <a:t>HTTPS </a:t>
            </a:r>
            <a:r>
              <a:rPr lang="ko-KR" altLang="en-US" sz="1400" b="1" dirty="0"/>
              <a:t>의 주요 특징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웹 브라우저의 신뢰 확보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en-US" altLang="ko-KR" sz="1000" dirty="0"/>
              <a:t>HTTPS</a:t>
            </a:r>
            <a:r>
              <a:rPr lang="ko-KR" altLang="en-US" sz="1000" dirty="0"/>
              <a:t>는 서버의 유효성을 인증서를 통해 검증합니다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브라우저는 안전한 연결임을 나타내는 자물쇠 아이콘을 주소창에 표시하여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사용자가 해당 사이트가 신뢰할 수 있음을 직관적으로 알 수 있도록 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데이터 암호화 및 무결성 </a:t>
            </a:r>
            <a:r>
              <a:rPr lang="en-US" altLang="ko-KR" sz="1200" dirty="0"/>
              <a:t>:</a:t>
            </a:r>
          </a:p>
          <a:p>
            <a:pPr lvl="3" algn="l">
              <a:lnSpc>
                <a:spcPct val="140000"/>
              </a:lnSpc>
            </a:pPr>
            <a:r>
              <a:rPr lang="ko-KR" altLang="en-US" sz="1000" dirty="0"/>
              <a:t>사용자</a:t>
            </a:r>
            <a:r>
              <a:rPr lang="en-US" altLang="ko-KR" sz="1000" dirty="0"/>
              <a:t>(</a:t>
            </a:r>
            <a:r>
              <a:rPr lang="ko-KR" altLang="en-US" sz="1000" dirty="0"/>
              <a:t>클라이언트</a:t>
            </a:r>
            <a:r>
              <a:rPr lang="en-US" altLang="ko-KR" sz="1000" dirty="0"/>
              <a:t>)</a:t>
            </a:r>
            <a:r>
              <a:rPr lang="ko-KR" altLang="en-US" sz="1000" dirty="0"/>
              <a:t>와 서버 간에 주고받는 모든 데이터</a:t>
            </a:r>
            <a:r>
              <a:rPr lang="en-US" altLang="ko-KR" sz="1000" dirty="0"/>
              <a:t>(</a:t>
            </a:r>
            <a:r>
              <a:rPr lang="ko-KR" altLang="en-US" sz="1000" dirty="0"/>
              <a:t>로그인 정보</a:t>
            </a:r>
            <a:r>
              <a:rPr lang="en-US" altLang="ko-KR" sz="1000" dirty="0"/>
              <a:t>, </a:t>
            </a:r>
            <a:r>
              <a:rPr lang="ko-KR" altLang="en-US" sz="1000" dirty="0"/>
              <a:t>결제 정보 등</a:t>
            </a:r>
            <a:r>
              <a:rPr lang="en-US" altLang="ko-KR" sz="1000" dirty="0"/>
              <a:t>)</a:t>
            </a:r>
            <a:r>
              <a:rPr lang="ko-KR" altLang="en-US" sz="1000" dirty="0"/>
              <a:t>를 암호화하여 제</a:t>
            </a:r>
            <a:r>
              <a:rPr lang="en-US" altLang="ko-KR" sz="1000" dirty="0"/>
              <a:t>3</a:t>
            </a:r>
            <a:r>
              <a:rPr lang="ko-KR" altLang="en-US" sz="1000" dirty="0"/>
              <a:t>자에 의한 개인정보 유출을 방지합니다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전송 중 데이터가 변조되지 않았음을 보장합니다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검색 엔진 최적화</a:t>
            </a:r>
            <a:r>
              <a:rPr lang="en-US" altLang="ko-KR" sz="1200" b="1" dirty="0"/>
              <a:t>(SEO) </a:t>
            </a:r>
            <a:r>
              <a:rPr lang="ko-KR" altLang="en-US" sz="1200" b="1" dirty="0"/>
              <a:t>이점</a:t>
            </a:r>
            <a:r>
              <a:rPr lang="en-US" altLang="ko-KR" sz="1200" dirty="0"/>
              <a:t>:</a:t>
            </a:r>
          </a:p>
          <a:p>
            <a:pPr lvl="3">
              <a:lnSpc>
                <a:spcPct val="140000"/>
              </a:lnSpc>
            </a:pPr>
            <a:r>
              <a:rPr lang="ko-KR" altLang="en-US" sz="1000" dirty="0"/>
              <a:t>구글과 같은 주요 검색 엔진들은 </a:t>
            </a:r>
            <a:r>
              <a:rPr lang="en-US" altLang="ko-KR" sz="1000" dirty="0"/>
              <a:t>HTTPS</a:t>
            </a:r>
            <a:r>
              <a:rPr lang="ko-KR" altLang="en-US" sz="1000" dirty="0"/>
              <a:t>를 사용하는 웹사이트에 가산점을 부여하여 검색 순위를 높여줍니다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웹사이트의 트래픽 증가에 긍정적인 영향을 미칩니다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200" b="1" dirty="0"/>
              <a:t>웹 성능 향상 및 최신 기술 지원</a:t>
            </a:r>
            <a:r>
              <a:rPr lang="en-US" altLang="ko-KR" sz="1200" b="1" dirty="0"/>
              <a:t>:</a:t>
            </a:r>
            <a:endParaRPr lang="en-US" altLang="ko-KR" sz="1200" dirty="0"/>
          </a:p>
          <a:p>
            <a:pPr lvl="3" algn="l">
              <a:lnSpc>
                <a:spcPct val="140000"/>
              </a:lnSpc>
            </a:pPr>
            <a:r>
              <a:rPr lang="en-US" altLang="ko-KR" sz="1000" dirty="0"/>
              <a:t>HTTPS</a:t>
            </a:r>
            <a:r>
              <a:rPr lang="ko-KR" altLang="en-US" sz="1000" dirty="0"/>
              <a:t>는 </a:t>
            </a:r>
            <a:r>
              <a:rPr lang="en-US" altLang="ko-KR" sz="1000" dirty="0"/>
              <a:t>TLS 1.3</a:t>
            </a:r>
            <a:r>
              <a:rPr lang="ko-KR" altLang="en-US" sz="1000" dirty="0"/>
              <a:t>과 같은 최신 버전의 </a:t>
            </a:r>
            <a:r>
              <a:rPr lang="en-US" altLang="ko-KR" sz="1000" dirty="0"/>
              <a:t>TLS</a:t>
            </a:r>
            <a:r>
              <a:rPr lang="ko-KR" altLang="en-US" sz="1000" dirty="0"/>
              <a:t>를 사용하여 </a:t>
            </a:r>
            <a:r>
              <a:rPr lang="ko-KR" altLang="en-US" sz="1000" dirty="0" err="1"/>
              <a:t>핸드셰이크</a:t>
            </a:r>
            <a:r>
              <a:rPr lang="ko-KR" altLang="en-US" sz="1000" dirty="0"/>
              <a:t> 과정을 단축하고</a:t>
            </a:r>
            <a:r>
              <a:rPr lang="en-US" altLang="ko-KR" sz="1000" dirty="0"/>
              <a:t>, HTTP/2 </a:t>
            </a:r>
            <a:r>
              <a:rPr lang="ko-KR" altLang="en-US" sz="1000" dirty="0"/>
              <a:t>및 </a:t>
            </a:r>
            <a:r>
              <a:rPr lang="en-US" altLang="ko-KR" sz="1000" dirty="0"/>
              <a:t>HTTP/3 </a:t>
            </a:r>
            <a:r>
              <a:rPr lang="ko-KR" altLang="en-US" sz="1000" dirty="0"/>
              <a:t>프로토콜을 지원하여 웹 페이지 로딩 속도를 향상시키는 데 기여합니다</a:t>
            </a:r>
            <a:r>
              <a:rPr lang="en-US" altLang="ko-KR" sz="10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5AF4DE-A421-E86A-1421-65023B4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3597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C31BB-2A2A-A82B-E6F7-7184849E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0035927-81C7-D514-9804-513E2440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라이브러리 </a:t>
            </a:r>
            <a:r>
              <a:rPr lang="en-US" altLang="ko-KR" dirty="0"/>
              <a:t>– HTTPS</a:t>
            </a:r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CF8402D-F470-4633-B58E-AC35E2402943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117629" y="3209035"/>
            <a:ext cx="1690003" cy="11140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AF4353-64A6-C08E-C4AB-25B25D5472BB}"/>
              </a:ext>
            </a:extLst>
          </p:cNvPr>
          <p:cNvSpPr/>
          <p:nvPr/>
        </p:nvSpPr>
        <p:spPr>
          <a:xfrm>
            <a:off x="6807632" y="4028299"/>
            <a:ext cx="4915300" cy="589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Flask </a:t>
            </a:r>
            <a:r>
              <a:rPr lang="ko-KR" altLang="en-US" sz="1400" dirty="0">
                <a:solidFill>
                  <a:schemeClr val="tx1"/>
                </a:solidFill>
              </a:rPr>
              <a:t>개발 서버를 실행할 때 지정한 인증서와 개인 키를 사용하여</a:t>
            </a:r>
            <a:r>
              <a:rPr lang="en-US" altLang="ko-KR" sz="1400" dirty="0">
                <a:solidFill>
                  <a:schemeClr val="tx1"/>
                </a:solidFill>
              </a:rPr>
              <a:t>, HTTP </a:t>
            </a:r>
            <a:r>
              <a:rPr lang="ko-KR" altLang="en-US" sz="1400" dirty="0">
                <a:solidFill>
                  <a:schemeClr val="tx1"/>
                </a:solidFill>
              </a:rPr>
              <a:t>대신 </a:t>
            </a:r>
            <a:r>
              <a:rPr lang="en-US" altLang="ko-KR" sz="1400" b="1" dirty="0">
                <a:solidFill>
                  <a:schemeClr val="tx1"/>
                </a:solidFill>
              </a:rPr>
              <a:t>TLS</a:t>
            </a:r>
            <a:r>
              <a:rPr lang="ko-KR" altLang="en-US" sz="1400" b="1" dirty="0">
                <a:solidFill>
                  <a:schemeClr val="tx1"/>
                </a:solidFill>
              </a:rPr>
              <a:t>로 암호화된 </a:t>
            </a:r>
            <a:r>
              <a:rPr lang="en-US" altLang="ko-KR" sz="1400" b="1" dirty="0">
                <a:solidFill>
                  <a:schemeClr val="tx1"/>
                </a:solidFill>
              </a:rPr>
              <a:t>HTTPS </a:t>
            </a:r>
            <a:r>
              <a:rPr lang="ko-KR" altLang="en-US" sz="1400" b="1" dirty="0">
                <a:solidFill>
                  <a:schemeClr val="tx1"/>
                </a:solidFill>
              </a:rPr>
              <a:t>연결</a:t>
            </a:r>
            <a:r>
              <a:rPr lang="ko-KR" altLang="en-US" sz="1400" dirty="0">
                <a:solidFill>
                  <a:schemeClr val="tx1"/>
                </a:solidFill>
              </a:rPr>
              <a:t>을 수립하도록 설정하는 코드입니다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2483A5-8774-0098-1C31-75D43A27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" y="2389770"/>
            <a:ext cx="4544059" cy="1638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0084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EEA79-5815-47BE-B41F-AACE500D0AA5}"/>
              </a:ext>
            </a:extLst>
          </p:cNvPr>
          <p:cNvSpPr txBox="1"/>
          <p:nvPr/>
        </p:nvSpPr>
        <p:spPr>
          <a:xfrm>
            <a:off x="3693002" y="278044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kern="1200" spc="-15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ko-KR" sz="5400" b="1" kern="1200" spc="-15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 descr="텍스트, 잔디 깎기, 디자인이(가) 표시된 사진&#10;&#10;자동 생성된 설명">
            <a:extLst>
              <a:ext uri="{FF2B5EF4-FFF2-40B4-BE49-F238E27FC236}">
                <a16:creationId xmlns:a16="http://schemas.microsoft.com/office/drawing/2014/main" id="{42D96D37-20F2-A681-4A4B-5E20DC20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8" b="40158"/>
          <a:stretch/>
        </p:blipFill>
        <p:spPr>
          <a:xfrm>
            <a:off x="6542629" y="3732716"/>
            <a:ext cx="1249266" cy="3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128784" y="2691747"/>
            <a:ext cx="1938351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Window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spc="-50" dirty="0">
                <a:solidFill>
                  <a:schemeClr val="bg1"/>
                </a:solidFill>
                <a:latin typeface="+mj-ea"/>
                <a:ea typeface="+mj-ea"/>
              </a:rPr>
              <a:t>기본 세팅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12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307447-BAF4-4834-8BD4-610C6CFE6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574" y="1071864"/>
            <a:ext cx="8492416" cy="438146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05C5478-6C26-4BA6-B1A5-A2998C79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7EE67-846E-4B7E-BC3F-E3B0B117237A}"/>
              </a:ext>
            </a:extLst>
          </p:cNvPr>
          <p:cNvSpPr txBox="1"/>
          <p:nvPr/>
        </p:nvSpPr>
        <p:spPr>
          <a:xfrm>
            <a:off x="4230529" y="5954472"/>
            <a:ext cx="744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hlinkClick r:id="rId4"/>
              </a:rPr>
              <a:t>https://www.python.org/downloads/</a:t>
            </a:r>
            <a:r>
              <a:rPr lang="en-US" altLang="ko-KR" sz="1600" dirty="0"/>
              <a:t> </a:t>
            </a:r>
            <a:r>
              <a:rPr lang="ko-KR" altLang="en-US" sz="1600" dirty="0"/>
              <a:t>에서 </a:t>
            </a:r>
            <a:r>
              <a:rPr lang="en-US" altLang="ko-KR" sz="1600" dirty="0"/>
              <a:t>python.exe</a:t>
            </a:r>
            <a:r>
              <a:rPr lang="ko-KR" altLang="en-US" sz="1600" dirty="0"/>
              <a:t>파일을 다운받습니다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70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3CACE3-94D7-46F8-A8B5-4C3B90048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1" y="1506354"/>
            <a:ext cx="6268325" cy="3877216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6ECF81-F57C-4DA5-B555-4249DBBD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305596-20AE-4201-9C4C-5FBAF46F6C54}"/>
              </a:ext>
            </a:extLst>
          </p:cNvPr>
          <p:cNvSpPr/>
          <p:nvPr/>
        </p:nvSpPr>
        <p:spPr>
          <a:xfrm>
            <a:off x="1905801" y="4995511"/>
            <a:ext cx="1713297" cy="221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E408259-35CE-4995-82E1-662D39DD1EC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619098" y="2886689"/>
            <a:ext cx="3241611" cy="22195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0C580E-E1ED-4775-8686-F113299B5452}"/>
              </a:ext>
            </a:extLst>
          </p:cNvPr>
          <p:cNvSpPr txBox="1"/>
          <p:nvPr/>
        </p:nvSpPr>
        <p:spPr>
          <a:xfrm>
            <a:off x="6860709" y="2348080"/>
            <a:ext cx="4923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환경변수에 </a:t>
            </a:r>
            <a:r>
              <a:rPr lang="en-US" altLang="ko-KR" sz="1600" dirty="0"/>
              <a:t>Python director</a:t>
            </a:r>
            <a:r>
              <a:rPr lang="ko-KR" altLang="en-US" sz="1600" dirty="0"/>
              <a:t>를 추가하기 위해 </a:t>
            </a:r>
            <a:r>
              <a:rPr lang="en-US" altLang="ko-KR" sz="1600" dirty="0"/>
              <a:t>Add python.exe to PATH</a:t>
            </a:r>
            <a:r>
              <a:rPr lang="ko-KR" altLang="en-US" sz="1600" dirty="0"/>
              <a:t>를 선택해 줍니다</a:t>
            </a:r>
            <a:r>
              <a:rPr lang="en-US" altLang="ko-KR" sz="1600" dirty="0"/>
              <a:t>. (</a:t>
            </a:r>
            <a:r>
              <a:rPr lang="ko-KR" altLang="en-US" sz="1600" dirty="0"/>
              <a:t>선택하지 않았다면 설치 후 환경변수에 디렉토리 </a:t>
            </a:r>
            <a:r>
              <a:rPr lang="en-US" altLang="ko-KR" sz="1600" dirty="0"/>
              <a:t>path</a:t>
            </a:r>
            <a:r>
              <a:rPr lang="ko-KR" altLang="en-US" sz="1600" dirty="0"/>
              <a:t>를 직접 추가해 줍니다</a:t>
            </a:r>
            <a:r>
              <a:rPr lang="en-US" altLang="ko-KR" sz="1600" dirty="0"/>
              <a:t>.)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7B59A-F528-42ED-9752-18F086026935}"/>
              </a:ext>
            </a:extLst>
          </p:cNvPr>
          <p:cNvSpPr txBox="1"/>
          <p:nvPr/>
        </p:nvSpPr>
        <p:spPr>
          <a:xfrm>
            <a:off x="6860709" y="4921905"/>
            <a:ext cx="4838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빠르게 설치하려면 </a:t>
            </a:r>
            <a:r>
              <a:rPr lang="en-US" altLang="ko-KR" sz="1600" dirty="0"/>
              <a:t>Install Now</a:t>
            </a:r>
            <a:r>
              <a:rPr lang="ko-KR" altLang="en-US" sz="1600" dirty="0"/>
              <a:t>를 설치 디렉토리를 지정하려면 </a:t>
            </a:r>
            <a:r>
              <a:rPr lang="en-US" altLang="ko-KR" sz="1600" dirty="0"/>
              <a:t>Customize installation</a:t>
            </a:r>
            <a:r>
              <a:rPr lang="ko-KR" altLang="en-US" sz="1600" dirty="0"/>
              <a:t>을 선택합니다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20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D27A88-E131-4210-B3D6-4F76E5E0E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744" y="1063487"/>
            <a:ext cx="7550815" cy="4249876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869734B-4E45-48D1-B901-84AF3AC5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설치하기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950F9-B7DE-4D3E-B52C-BC77345DF1E2}"/>
              </a:ext>
            </a:extLst>
          </p:cNvPr>
          <p:cNvSpPr txBox="1"/>
          <p:nvPr/>
        </p:nvSpPr>
        <p:spPr>
          <a:xfrm>
            <a:off x="3929890" y="5590852"/>
            <a:ext cx="600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 </a:t>
            </a:r>
            <a:r>
              <a:rPr lang="ko-KR" altLang="en-US" sz="1600" dirty="0"/>
              <a:t>창을 열고 </a:t>
            </a:r>
            <a:r>
              <a:rPr lang="en-US" altLang="ko-KR" sz="1600" dirty="0"/>
              <a:t>python --version</a:t>
            </a:r>
            <a:r>
              <a:rPr lang="ko-KR" altLang="en-US" sz="1600" dirty="0"/>
              <a:t>을 통해 설치한 버전이 맞는지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2660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B8CE84-897A-441B-831F-57BEBF02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0D4874B-E003-481F-A3AC-4275B42F6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009" y="1175401"/>
            <a:ext cx="8688244" cy="45071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37460-6E20-424C-A083-483B5CA27684}"/>
              </a:ext>
            </a:extLst>
          </p:cNvPr>
          <p:cNvSpPr txBox="1"/>
          <p:nvPr/>
        </p:nvSpPr>
        <p:spPr>
          <a:xfrm>
            <a:off x="4241800" y="5861785"/>
            <a:ext cx="7433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>
                <a:hlinkClick r:id="rId4"/>
              </a:rPr>
              <a:t>https://code.visualstudio.com/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VSCode</a:t>
            </a:r>
            <a:r>
              <a:rPr lang="ko-KR" altLang="en-US" sz="1600" dirty="0"/>
              <a:t>를 다운받고 설치 해줍니다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89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599717" y="3061079"/>
            <a:ext cx="99257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일정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82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6A62BD-43FD-4636-B35D-9B7CA5CAA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6539" y="1006375"/>
            <a:ext cx="8295418" cy="490300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BB8CE84-897A-441B-831F-57BEBF02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CBD95-A82A-4A6C-8C2A-C131AEB87FF3}"/>
              </a:ext>
            </a:extLst>
          </p:cNvPr>
          <p:cNvSpPr txBox="1"/>
          <p:nvPr/>
        </p:nvSpPr>
        <p:spPr>
          <a:xfrm>
            <a:off x="189571" y="2330496"/>
            <a:ext cx="316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en-US" altLang="ko-KR" sz="1600" dirty="0" err="1"/>
              <a:t>VSCode</a:t>
            </a:r>
            <a:r>
              <a:rPr lang="ko-KR" altLang="en-US" sz="1600" dirty="0"/>
              <a:t>를 열고 </a:t>
            </a:r>
            <a:r>
              <a:rPr lang="en-US" altLang="ko-KR" sz="1600" dirty="0"/>
              <a:t>Extension</a:t>
            </a:r>
            <a:r>
              <a:rPr lang="ko-KR" altLang="en-US" sz="1600" dirty="0"/>
              <a:t>창을 활성화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7BBF2C-AA35-4F95-A04F-163A96FE6140}"/>
              </a:ext>
            </a:extLst>
          </p:cNvPr>
          <p:cNvSpPr/>
          <p:nvPr/>
        </p:nvSpPr>
        <p:spPr>
          <a:xfrm>
            <a:off x="3606539" y="2454442"/>
            <a:ext cx="339818" cy="33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 w="76200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75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754C9D-4FEA-4ED9-873C-DE380302E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3215" y="1096261"/>
            <a:ext cx="8947389" cy="529272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1F26EF1-C929-4751-8135-F70E1714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E91466-27D9-413A-8F92-6D54A18AB26A}"/>
              </a:ext>
            </a:extLst>
          </p:cNvPr>
          <p:cNvSpPr/>
          <p:nvPr/>
        </p:nvSpPr>
        <p:spPr>
          <a:xfrm>
            <a:off x="3253339" y="1520792"/>
            <a:ext cx="1915427" cy="19082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08137-8C19-4CB0-93FF-76F08E9C3042}"/>
              </a:ext>
            </a:extLst>
          </p:cNvPr>
          <p:cNvSpPr txBox="1"/>
          <p:nvPr/>
        </p:nvSpPr>
        <p:spPr>
          <a:xfrm>
            <a:off x="105878" y="2242686"/>
            <a:ext cx="2589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검색창에 </a:t>
            </a:r>
            <a:r>
              <a:rPr lang="en-US" altLang="ko-KR" sz="1600" dirty="0"/>
              <a:t>python</a:t>
            </a:r>
            <a:r>
              <a:rPr lang="ko-KR" altLang="en-US" sz="1600" dirty="0"/>
              <a:t>을 검색하고 </a:t>
            </a:r>
            <a:r>
              <a:rPr lang="en-US" altLang="ko-KR" sz="1600" dirty="0"/>
              <a:t>python extension</a:t>
            </a:r>
            <a:r>
              <a:rPr lang="ko-KR" altLang="en-US" sz="1600" dirty="0"/>
              <a:t>을 설치해줍니다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334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424798" y="3061079"/>
            <a:ext cx="1342420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MQTT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05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20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05712A-45ED-4EF6-B310-644B7995E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19" y="1134814"/>
            <a:ext cx="11149361" cy="5292474"/>
          </a:xfrm>
        </p:spPr>
        <p:txBody>
          <a:bodyPr>
            <a:normAutofit/>
          </a:bodyPr>
          <a:lstStyle/>
          <a:p>
            <a:pPr marL="0" indent="0" algn="l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600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600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lvl="1" algn="l">
              <a:lnSpc>
                <a:spcPct val="140000"/>
              </a:lnSpc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머신 대 머신 통신에 사용되는 표준 기반 메시징 프로토콜 또는 규칙 세트입니다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스마트 센서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웨어러블 및 기타 사물 인터넷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(IoT)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디바이스는 일반적으로 리소스 제약이 있는 네트워크를 통해 제한된 대역폭으로 데이터를 전송하고 수신해야 합니다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디바이스는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데이터 전송에 사용하는데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구현이 쉽고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데이터를 효율적으로 전달할 수 있기 때문입니다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MQTT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디바이스에서 클라우드로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클라우드에서 디바이스로의 메시징을 지원합니다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lnSpc>
                <a:spcPct val="140000"/>
              </a:lnSpc>
              <a:spcBef>
                <a:spcPts val="500"/>
              </a:spcBef>
              <a:buNone/>
            </a:pPr>
            <a:endParaRPr lang="en-US" altLang="ko-KR" sz="160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3759B61-7993-46F9-A491-F3C97073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 </a:t>
            </a:r>
            <a:r>
              <a:rPr lang="en-US" altLang="ko-KR" dirty="0"/>
              <a:t>Protocol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8F0AB-352B-4519-9CF0-6506CD9FC304}"/>
              </a:ext>
            </a:extLst>
          </p:cNvPr>
          <p:cNvSpPr txBox="1"/>
          <p:nvPr/>
        </p:nvSpPr>
        <p:spPr>
          <a:xfrm>
            <a:off x="-77001" y="6258011"/>
            <a:ext cx="729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:https://aws.amazon.com/what-is/</a:t>
            </a:r>
            <a:r>
              <a:rPr lang="en-US" altLang="ko-KR" sz="800" dirty="0" err="1">
                <a:solidFill>
                  <a:schemeClr val="bg2">
                    <a:lumMod val="50000"/>
                  </a:schemeClr>
                </a:solidFill>
              </a:rPr>
              <a:t>mqtt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/#:~:text=MQTT%20is%20a%20standards%2Dbased,constrained%20network%20with%20limited%20bandwidth.</a:t>
            </a:r>
          </a:p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:https://www.quicsolv.com/internet-of-things/mqtt-publish-subscribe-messaging/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1D08DF-0F83-4EDA-A507-8AA434E9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00" y="3354558"/>
            <a:ext cx="3785837" cy="26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40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05712A-45ED-4EF6-B310-644B7995E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52" y="1027092"/>
            <a:ext cx="11149361" cy="5292474"/>
          </a:xfrm>
        </p:spPr>
        <p:txBody>
          <a:bodyPr>
            <a:normAutofit fontScale="92500"/>
          </a:bodyPr>
          <a:lstStyle/>
          <a:p>
            <a:pPr marL="0" indent="0" algn="l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ko-KR" sz="160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60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프로토콜은 다음과 같은 이점을 제공</a:t>
            </a:r>
            <a:endParaRPr lang="en-US" altLang="ko-KR" sz="1600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가볍고 효율적임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디바이스에 구현할 때는 최소한의 리소스가 필요합니다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작은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마이크로컨트롤러에도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사용될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 가장 작은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제어 메시지는 데이터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바이트만큼 작습니다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메시지 헤더도 작기 때문에 네트워크 대역폭을 최적화할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확장성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구현에는 최소량의 코드가 필요하며 작업 시 아주 작은 전력만 소비됩니다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프로토콜은 또한 많은 수의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디바이스와의 통신을 지원하기 위한 기본적인 기능을 갖추고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프로토콜을 구현하여 수백만 개의 디바이스에 연결할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신뢰성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많은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디바이스는 대역폭은 낮고 지연 시간은 긴 신뢰할 수 없는 셀룰러 네트워크를 통해 연결합니다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MQTT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에는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디바이스에서 클라우드에 다시 연결하는 데 소요되는 시간을 줄여주는 기능이 기본적으로 탑재되어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최대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(0),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(1)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및 정확히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 서비스 품질 수준을 정의하여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IoT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 사례에 필요한 신뢰성을 보장합니다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보안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개발자는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사용하면 메시지를 손쉽게 암호화하고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OAuth, TLS1.3,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고객 관리형 인증서 및 기타 최신 인증 프로토콜을 사용하여 디바이스와 사용자를 인증할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우수한 지원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Python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같은 다수의 언어가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프로토콜 구현을 광범위하게 지원합니다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개발자는 모든 유형의 애플리케이션에서 최소한의 코드 작업으로 빠르게 이 프로토콜을 구현할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3759B61-7993-46F9-A491-F3C97073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 </a:t>
            </a:r>
            <a:r>
              <a:rPr lang="en-US" altLang="ko-KR" dirty="0"/>
              <a:t>Protocol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8F0AB-352B-4519-9CF0-6506CD9FC304}"/>
              </a:ext>
            </a:extLst>
          </p:cNvPr>
          <p:cNvSpPr txBox="1"/>
          <p:nvPr/>
        </p:nvSpPr>
        <p:spPr>
          <a:xfrm>
            <a:off x="0" y="6319566"/>
            <a:ext cx="7292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:https://aws.amazon.com/what-is/</a:t>
            </a:r>
            <a:r>
              <a:rPr lang="en-US" altLang="ko-KR" sz="800" dirty="0" err="1">
                <a:solidFill>
                  <a:schemeClr val="bg2">
                    <a:lumMod val="50000"/>
                  </a:schemeClr>
                </a:solidFill>
              </a:rPr>
              <a:t>mqtt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/#:~:text=MQTT%20is%20a%20standards%2Dbased,constrained%20network%20with%20limited%20bandwidth.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3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05712A-45ED-4EF6-B310-644B7995E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44" y="965537"/>
            <a:ext cx="11149361" cy="5292474"/>
          </a:xfrm>
        </p:spPr>
        <p:txBody>
          <a:bodyPr>
            <a:normAutofit/>
          </a:bodyPr>
          <a:lstStyle/>
          <a:p>
            <a:pPr algn="l"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600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구성 요소</a:t>
            </a:r>
            <a:r>
              <a:rPr lang="en-US" altLang="ko-KR" sz="1600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lvl="1" algn="l">
              <a:lnSpc>
                <a:spcPct val="140000"/>
              </a:lnSpc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아래와 같이 클라이언트와 브로커를 정의하여 게시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구독 모델을 구현합니다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lvl="1" algn="l">
              <a:lnSpc>
                <a:spcPct val="140000"/>
              </a:lnSpc>
            </a:pPr>
            <a:r>
              <a:rPr lang="en-US" altLang="ko-KR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클라이언트</a:t>
            </a:r>
          </a:p>
          <a:p>
            <a:pPr lvl="2" algn="l">
              <a:lnSpc>
                <a:spcPct val="140000"/>
              </a:lnSpc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클라이언트는 서버부터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라이브러리를 실행하는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마이크로컨트롤러에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이르는 모든 디바이스가 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클라이언트는 메시지를 보내는 경우 게시자 역할을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메시지를 수신하는 경우 수신자 역할을 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기본적으로 네트워크를 통해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사용하여 통신하는 모든 디바이스를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클라이언트 디바이스라고 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lvl="2" algn="l">
              <a:lnSpc>
                <a:spcPct val="140000"/>
              </a:lnSpc>
            </a:pP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1" algn="l">
              <a:lnSpc>
                <a:spcPct val="140000"/>
              </a:lnSpc>
            </a:pPr>
            <a:r>
              <a:rPr lang="en-US" altLang="ko-KR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4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브로커</a:t>
            </a:r>
          </a:p>
          <a:p>
            <a:pPr lvl="2" algn="l">
              <a:lnSpc>
                <a:spcPct val="140000"/>
              </a:lnSpc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브로커는 여러 클라이언트 간의 메시지를 조정하는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백엔드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시스템입니다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브로커는 메시지 수신 및 필터링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각 메시지를 구독하는 클라이언트 식별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메시지 전송 등과 같은 작업을 담당합니다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다음과 같은 다른 태스크도 처리합니다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lvl="2" algn="l">
              <a:lnSpc>
                <a:spcPct val="140000"/>
              </a:lnSpc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MQTT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클라이언트 권한 부여 및 인증</a:t>
            </a:r>
          </a:p>
          <a:p>
            <a:pPr lvl="2" algn="l">
              <a:lnSpc>
                <a:spcPct val="140000"/>
              </a:lnSpc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추가 분석을 위해 다른 시스템으로 메시지 전달</a:t>
            </a:r>
          </a:p>
          <a:p>
            <a:pPr lvl="2" algn="l">
              <a:lnSpc>
                <a:spcPct val="140000"/>
              </a:lnSpc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누락된 메시지 및 클라이언트 세션 처리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3759B61-7993-46F9-A491-F3C97073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8F0AB-352B-4519-9CF0-6506CD9FC304}"/>
              </a:ext>
            </a:extLst>
          </p:cNvPr>
          <p:cNvSpPr txBox="1"/>
          <p:nvPr/>
        </p:nvSpPr>
        <p:spPr>
          <a:xfrm>
            <a:off x="0" y="6258011"/>
            <a:ext cx="729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:https://aws.amazon.com/what-is/</a:t>
            </a:r>
            <a:r>
              <a:rPr lang="en-US" altLang="ko-KR" sz="800" dirty="0" err="1">
                <a:solidFill>
                  <a:schemeClr val="bg2">
                    <a:lumMod val="50000"/>
                  </a:schemeClr>
                </a:solidFill>
              </a:rPr>
              <a:t>mqtt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/#:~:text=MQTT%20is%20a%20standards%2Dbased,constrained%20network%20with%20limited%20bandwidth.</a:t>
            </a:r>
          </a:p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:https://nitin-sharma.medium.com/getting-started-with-mqtt-part-1-a3c365e3a488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AEE05B-2307-4BD0-9BD8-B49D9815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741" y="4317485"/>
            <a:ext cx="3575938" cy="21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01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798209" y="2691747"/>
            <a:ext cx="2595582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Raspberry Pi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기본 세팅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06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46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22F7C5-D4C1-4299-8140-FF88DB1C5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1" y="1460224"/>
            <a:ext cx="11150600" cy="3076027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9336E9F-810C-D34E-D9C4-F3D9CFC7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  <a:r>
              <a:rPr lang="ko-KR" altLang="en-US" dirty="0"/>
              <a:t> 연결하기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B07BB-47C2-7757-D9FB-57E930506A74}"/>
              </a:ext>
            </a:extLst>
          </p:cNvPr>
          <p:cNvSpPr txBox="1"/>
          <p:nvPr/>
        </p:nvSpPr>
        <p:spPr>
          <a:xfrm>
            <a:off x="3907668" y="4903595"/>
            <a:ext cx="743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7. ssh </a:t>
            </a:r>
            <a:r>
              <a:rPr lang="ko-KR" altLang="en-US" sz="1600" dirty="0"/>
              <a:t>사용자이름</a:t>
            </a:r>
            <a:r>
              <a:rPr lang="en-US" altLang="ko-KR" sz="1600" dirty="0"/>
              <a:t>@hostname.local</a:t>
            </a:r>
            <a:r>
              <a:rPr lang="ko-KR" altLang="en-US" sz="1600" dirty="0"/>
              <a:t>을 입력하여 연결을 시도합니다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실패할 경우 반복 시도하여 </a:t>
            </a:r>
            <a:r>
              <a:rPr lang="en-US" altLang="ko-KR" sz="1600" dirty="0"/>
              <a:t>host</a:t>
            </a:r>
            <a:r>
              <a:rPr lang="ko-KR" altLang="en-US" sz="1600" dirty="0"/>
              <a:t>를 검색할 수 있도록 시도합니다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919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6C15-CBFE-8872-86E4-0D8106A7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FA46C52-ED0E-EEC4-036C-D61D176E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</a:t>
            </a:r>
            <a:r>
              <a:rPr lang="ko-KR" altLang="en-US" dirty="0"/>
              <a:t> 주소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178CA1-D4FA-5C8A-81DC-BB8935C92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37481"/>
          <a:stretch>
            <a:fillRect/>
          </a:stretch>
        </p:blipFill>
        <p:spPr>
          <a:xfrm>
            <a:off x="7389578" y="2726146"/>
            <a:ext cx="4252351" cy="10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159E5-D310-5B0F-E69E-4CEFA9BAF683}"/>
              </a:ext>
            </a:extLst>
          </p:cNvPr>
          <p:cNvSpPr txBox="1"/>
          <p:nvPr/>
        </p:nvSpPr>
        <p:spPr>
          <a:xfrm>
            <a:off x="7389578" y="4079924"/>
            <a:ext cx="4673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0.  Raspberry Pi 4</a:t>
            </a:r>
            <a:r>
              <a:rPr lang="ko-KR" altLang="en-US" sz="1600" dirty="0"/>
              <a:t>로 </a:t>
            </a:r>
            <a:r>
              <a:rPr lang="en-US" altLang="ko-KR" sz="1600" dirty="0"/>
              <a:t>ssh </a:t>
            </a:r>
            <a:r>
              <a:rPr lang="ko-KR" altLang="en-US" sz="1600" dirty="0"/>
              <a:t>연결을 위해 </a:t>
            </a:r>
            <a:r>
              <a:rPr lang="en-US" altLang="ko-KR" sz="1600" dirty="0"/>
              <a:t>IP </a:t>
            </a:r>
            <a:r>
              <a:rPr lang="ko-KR" altLang="en-US" sz="1600" dirty="0"/>
              <a:t>확인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920150-9D88-4367-004D-668A9DEC3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1" y="1822843"/>
            <a:ext cx="6280545" cy="3902397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493F832C-DCA1-B222-ACA6-8C2B79C29C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566" r="83190" b="2945"/>
          <a:stretch>
            <a:fillRect/>
          </a:stretch>
        </p:blipFill>
        <p:spPr>
          <a:xfrm>
            <a:off x="550071" y="1822844"/>
            <a:ext cx="1716672" cy="1828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A56E67-B102-6935-DCF2-DE3D6587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78" t="885" r="70995" b="94826"/>
          <a:stretch>
            <a:fillRect/>
          </a:stretch>
        </p:blipFill>
        <p:spPr>
          <a:xfrm>
            <a:off x="2266743" y="1822843"/>
            <a:ext cx="797489" cy="1828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A7CB40-D8F5-CB4C-4710-8F3071B4075D}"/>
              </a:ext>
            </a:extLst>
          </p:cNvPr>
          <p:cNvSpPr/>
          <p:nvPr/>
        </p:nvSpPr>
        <p:spPr>
          <a:xfrm>
            <a:off x="550071" y="4289961"/>
            <a:ext cx="5860254" cy="143527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9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4FF118-E1E5-4FC3-B796-BB153E028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가상 환경이란</a:t>
            </a:r>
            <a:r>
              <a:rPr lang="en-US" altLang="ko-KR" sz="1600" b="1" dirty="0"/>
              <a:t>?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가상 환경</a:t>
            </a:r>
            <a:r>
              <a:rPr lang="en-US" altLang="ko-KR" sz="1400" dirty="0"/>
              <a:t>(Virtual Environment)</a:t>
            </a:r>
            <a:r>
              <a:rPr lang="ko-KR" altLang="en-US" sz="1400" dirty="0"/>
              <a:t>은 </a:t>
            </a:r>
            <a:r>
              <a:rPr lang="ko-KR" altLang="en-US" sz="1400" b="1" dirty="0"/>
              <a:t>프로젝트마다 독립적인 </a:t>
            </a:r>
            <a:r>
              <a:rPr lang="en-US" altLang="ko-KR" sz="1400" b="1" dirty="0"/>
              <a:t>Python </a:t>
            </a:r>
            <a:r>
              <a:rPr lang="ko-KR" altLang="en-US" sz="1400" b="1" dirty="0"/>
              <a:t>실행 환경</a:t>
            </a:r>
            <a:r>
              <a:rPr lang="ko-KR" altLang="en-US" sz="1400" dirty="0"/>
              <a:t>을 만드는 기능입니다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특정 프로젝트에 필요한 패키지 버전이나 </a:t>
            </a:r>
            <a:r>
              <a:rPr lang="en-US" altLang="ko-KR" sz="1400" dirty="0"/>
              <a:t>Python </a:t>
            </a:r>
            <a:r>
              <a:rPr lang="ko-KR" altLang="en-US" sz="1400" dirty="0"/>
              <a:t>설정이 다른 프로젝트에 영향을 주지 않도록 격리할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en-US" altLang="ko-KR" sz="1600" dirty="0"/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dirty="0"/>
              <a:t>2. SSH</a:t>
            </a:r>
            <a:r>
              <a:rPr lang="ko-KR" altLang="en-US" sz="1600" dirty="0"/>
              <a:t>와 가상 환경의 관계</a:t>
            </a:r>
            <a:endParaRPr lang="en-US" altLang="ko-KR" sz="1600" dirty="0"/>
          </a:p>
          <a:p>
            <a:pPr lvl="1">
              <a:lnSpc>
                <a:spcPct val="140000"/>
              </a:lnSpc>
            </a:pPr>
            <a:r>
              <a:rPr lang="en-US" altLang="ko-KR" sz="1400" dirty="0"/>
              <a:t>SSH</a:t>
            </a:r>
            <a:r>
              <a:rPr lang="ko-KR" altLang="en-US" sz="1400" dirty="0"/>
              <a:t>를 통해 원격 서버에 접속하면 대부분의 경우 서버에는 시스템 전역 </a:t>
            </a:r>
            <a:r>
              <a:rPr lang="en-US" altLang="ko-KR" sz="1400" dirty="0"/>
              <a:t>Python </a:t>
            </a:r>
            <a:r>
              <a:rPr lang="ko-KR" altLang="en-US" sz="1400" dirty="0"/>
              <a:t>환경이 존재합니다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만약 여러 프로젝트가 같은 서버에서 동시에 실행된다면 다음과 같은 문제가 발생할 수 있습니다</a:t>
            </a:r>
            <a:r>
              <a:rPr lang="en-US" altLang="ko-KR" sz="1400" dirty="0"/>
              <a:t>: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패키지 충돌</a:t>
            </a:r>
            <a:r>
              <a:rPr lang="en-US" altLang="ko-KR" sz="1200" dirty="0"/>
              <a:t>: </a:t>
            </a:r>
            <a:r>
              <a:rPr lang="ko-KR" altLang="en-US" sz="1200" dirty="0"/>
              <a:t>프로젝트 </a:t>
            </a:r>
            <a:r>
              <a:rPr lang="en-US" altLang="ko-KR" sz="1200" dirty="0"/>
              <a:t>A</a:t>
            </a:r>
            <a:r>
              <a:rPr lang="ko-KR" altLang="en-US" sz="1200" dirty="0"/>
              <a:t>는 </a:t>
            </a:r>
            <a:r>
              <a:rPr lang="en-US" altLang="ko-KR" sz="1200" dirty="0"/>
              <a:t>requests==2.25.1 </a:t>
            </a:r>
            <a:r>
              <a:rPr lang="ko-KR" altLang="en-US" sz="1200" dirty="0"/>
              <a:t>버전을 사용하지만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프로젝트 </a:t>
            </a:r>
            <a:r>
              <a:rPr lang="en-US" altLang="ko-KR" sz="1200" dirty="0"/>
              <a:t>B</a:t>
            </a:r>
            <a:r>
              <a:rPr lang="ko-KR" altLang="en-US" sz="1200" dirty="0"/>
              <a:t>는 </a:t>
            </a:r>
            <a:r>
              <a:rPr lang="en-US" altLang="ko-KR" sz="1200" dirty="0"/>
              <a:t>requests==2.28.0</a:t>
            </a:r>
            <a:r>
              <a:rPr lang="ko-KR" altLang="en-US" sz="1200" dirty="0"/>
              <a:t>을 필요로 하는 경우 패키지가 충돌할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의존성 문제</a:t>
            </a:r>
            <a:r>
              <a:rPr lang="en-US" altLang="ko-KR" sz="1200" dirty="0"/>
              <a:t>: </a:t>
            </a:r>
            <a:r>
              <a:rPr lang="ko-KR" altLang="en-US" sz="1200" dirty="0"/>
              <a:t>시스템 전역 환경에 패키지를 설치하면 다른 프로젝트에도 영향을 미칠 수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서버 </a:t>
            </a:r>
            <a:endParaRPr lang="en-US" altLang="ko-KR" sz="1200" dirty="0"/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권한 문제</a:t>
            </a:r>
            <a:r>
              <a:rPr lang="en-US" altLang="ko-KR" sz="1200" dirty="0"/>
              <a:t>: </a:t>
            </a:r>
            <a:r>
              <a:rPr lang="ko-KR" altLang="en-US" sz="1200" dirty="0"/>
              <a:t>시스템 전역 환경에 패키지를 설치하려면 **관리자 권한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)**</a:t>
            </a:r>
            <a:r>
              <a:rPr lang="ko-KR" altLang="en-US" sz="1200" dirty="0"/>
              <a:t>이 필요할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가상 환경에서는 사용자의 권한 범위 내에서 독립적으로 설치할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19FC7A-7D5E-4327-9B9F-BF1A67E7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29816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FA51CA-3DB5-459C-A4DE-4442E15B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7FFF14-36C0-4097-9BBD-4E899959E4C6}"/>
              </a:ext>
            </a:extLst>
          </p:cNvPr>
          <p:cNvGrpSpPr/>
          <p:nvPr/>
        </p:nvGrpSpPr>
        <p:grpSpPr>
          <a:xfrm>
            <a:off x="2798939" y="1011649"/>
            <a:ext cx="5466929" cy="5472812"/>
            <a:chOff x="2742845" y="1106899"/>
            <a:chExt cx="5466929" cy="54728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8EC463-A7C9-4973-AFA5-49CB976A1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79"/>
            <a:stretch/>
          </p:blipFill>
          <p:spPr>
            <a:xfrm>
              <a:off x="3086893" y="1525496"/>
              <a:ext cx="4643371" cy="485701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4CD323B-218A-43D6-BC37-14FBBD32FB73}"/>
                </a:ext>
              </a:extLst>
            </p:cNvPr>
            <p:cNvGrpSpPr/>
            <p:nvPr/>
          </p:nvGrpSpPr>
          <p:grpSpPr>
            <a:xfrm>
              <a:off x="2742845" y="1106900"/>
              <a:ext cx="5466929" cy="5472811"/>
              <a:chOff x="3224906" y="987617"/>
              <a:chExt cx="5235700" cy="5476595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BCB970B-5EB3-436A-809D-B0573B104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69" t="15379"/>
              <a:stretch/>
            </p:blipFill>
            <p:spPr>
              <a:xfrm>
                <a:off x="6024394" y="987617"/>
                <a:ext cx="2436212" cy="547659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0E71542-5690-4DA3-868F-CC9D16A78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784" r="46511"/>
              <a:stretch/>
            </p:blipFill>
            <p:spPr>
              <a:xfrm>
                <a:off x="3224906" y="5544152"/>
                <a:ext cx="2800510" cy="920059"/>
              </a:xfrm>
              <a:prstGeom prst="rect">
                <a:avLst/>
              </a:prstGeom>
            </p:spPr>
          </p:pic>
        </p:grp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CAEB8CF9-A384-4AD2-9659-0EB1AE524DC9}"/>
                </a:ext>
              </a:extLst>
            </p:cNvPr>
            <p:cNvSpPr/>
            <p:nvPr/>
          </p:nvSpPr>
          <p:spPr>
            <a:xfrm rot="5400000" flipH="1" flipV="1">
              <a:off x="2903731" y="5417590"/>
              <a:ext cx="81812" cy="403579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D4217FA2-AA35-4209-915D-411D9F34E2A8}"/>
                </a:ext>
              </a:extLst>
            </p:cNvPr>
            <p:cNvSpPr/>
            <p:nvPr/>
          </p:nvSpPr>
          <p:spPr>
            <a:xfrm rot="5400000" flipH="1" flipV="1">
              <a:off x="5424643" y="1284166"/>
              <a:ext cx="418595" cy="6406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4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11E165-3764-450F-99CA-B5A578FD7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71" y="1057560"/>
            <a:ext cx="7597266" cy="430330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337C54-ECAA-45A7-A7CB-345DD467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가상환경 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DCAE4-F91B-4462-ABB6-2B702D725D83}"/>
              </a:ext>
            </a:extLst>
          </p:cNvPr>
          <p:cNvSpPr txBox="1"/>
          <p:nvPr/>
        </p:nvSpPr>
        <p:spPr>
          <a:xfrm>
            <a:off x="457781" y="5560547"/>
            <a:ext cx="529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Python</a:t>
            </a:r>
            <a:r>
              <a:rPr lang="ko-KR" altLang="en-US" sz="1600" dirty="0"/>
              <a:t> </a:t>
            </a:r>
            <a:r>
              <a:rPr lang="en-US" altLang="ko-KR" sz="1600" dirty="0"/>
              <a:t>–m</a:t>
            </a:r>
            <a:r>
              <a:rPr lang="ko-KR" altLang="en-US" sz="1600" dirty="0"/>
              <a:t> </a:t>
            </a:r>
            <a:r>
              <a:rPr lang="en-US" altLang="ko-KR" sz="1600" dirty="0" err="1"/>
              <a:t>venv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가상환경 주소</a:t>
            </a:r>
            <a:r>
              <a:rPr lang="en-US" altLang="ko-KR" sz="1600" dirty="0"/>
              <a:t>/ </a:t>
            </a:r>
            <a:r>
              <a:rPr lang="ko-KR" altLang="en-US" sz="1600" dirty="0"/>
              <a:t>이름</a:t>
            </a:r>
            <a:r>
              <a:rPr lang="en-US" altLang="ko-KR" sz="1600" dirty="0"/>
              <a:t>“ </a:t>
            </a:r>
            <a:r>
              <a:rPr lang="ko-KR" altLang="en-US" sz="1600" dirty="0"/>
              <a:t>으로 </a:t>
            </a:r>
            <a:r>
              <a:rPr lang="en-US" altLang="ko-KR" sz="1600" dirty="0"/>
              <a:t>python</a:t>
            </a:r>
            <a:r>
              <a:rPr lang="ko-KR" altLang="en-US" sz="1600" dirty="0"/>
              <a:t>을 위한 가상환경을 만들어줍니다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9D2C5-0EE3-450F-A8D7-2BBE746B01D9}"/>
              </a:ext>
            </a:extLst>
          </p:cNvPr>
          <p:cNvSpPr/>
          <p:nvPr/>
        </p:nvSpPr>
        <p:spPr>
          <a:xfrm>
            <a:off x="189571" y="2820202"/>
            <a:ext cx="7048627" cy="712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80C9341-22E1-4A2A-8E07-2CC568EF445E}"/>
              </a:ext>
            </a:extLst>
          </p:cNvPr>
          <p:cNvSpPr/>
          <p:nvPr/>
        </p:nvSpPr>
        <p:spPr>
          <a:xfrm>
            <a:off x="7409647" y="2990775"/>
            <a:ext cx="754380" cy="32004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76FB2-DD77-447A-B6BE-B5397F0351EC}"/>
              </a:ext>
            </a:extLst>
          </p:cNvPr>
          <p:cNvSpPr txBox="1"/>
          <p:nvPr/>
        </p:nvSpPr>
        <p:spPr>
          <a:xfrm>
            <a:off x="8335476" y="2781463"/>
            <a:ext cx="34298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접근의 편의성을 위해 </a:t>
            </a:r>
            <a:r>
              <a:rPr lang="en-US" altLang="ko-KR" sz="1400" dirty="0"/>
              <a:t>root</a:t>
            </a:r>
            <a:r>
              <a:rPr lang="ko-KR" altLang="en-US" sz="1400" dirty="0"/>
              <a:t>에 만들 경우 </a:t>
            </a:r>
            <a:r>
              <a:rPr lang="en-US" altLang="ko-KR" sz="1400" dirty="0" err="1"/>
              <a:t>sudo</a:t>
            </a:r>
            <a:r>
              <a:rPr lang="ko-KR" altLang="en-US" sz="1400" dirty="0"/>
              <a:t>를 통해 권한 상승을 통해 진행합니다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99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4021FD-8AA7-4055-BFF7-A25B7479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94" y="1003590"/>
            <a:ext cx="8299911" cy="46705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F58A6DA-3C13-48A4-B425-68EDFB51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가상환경 실행하기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34003-D727-4D6E-8CC9-6113E11FEC46}"/>
              </a:ext>
            </a:extLst>
          </p:cNvPr>
          <p:cNvSpPr txBox="1"/>
          <p:nvPr/>
        </p:nvSpPr>
        <p:spPr>
          <a:xfrm>
            <a:off x="5996540" y="5776749"/>
            <a:ext cx="575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Source </a:t>
            </a:r>
            <a:r>
              <a:rPr lang="ko-KR" altLang="en-US" sz="1600" dirty="0"/>
              <a:t>가상환경 디렉토리 이름</a:t>
            </a:r>
            <a:r>
              <a:rPr lang="en-US" altLang="ko-KR" sz="1600" dirty="0"/>
              <a:t>/bin/activate </a:t>
            </a:r>
            <a:r>
              <a:rPr lang="ko-KR" altLang="en-US" sz="1600" dirty="0"/>
              <a:t>로 가상환경을 활성화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370450-4964-46C3-9F01-6212E5280A38}"/>
              </a:ext>
            </a:extLst>
          </p:cNvPr>
          <p:cNvSpPr/>
          <p:nvPr/>
        </p:nvSpPr>
        <p:spPr>
          <a:xfrm>
            <a:off x="189571" y="3657600"/>
            <a:ext cx="7048627" cy="853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4C4FDA7-D32C-4C01-822A-DD2E20ED46A4}"/>
              </a:ext>
            </a:extLst>
          </p:cNvPr>
          <p:cNvSpPr/>
          <p:nvPr/>
        </p:nvSpPr>
        <p:spPr>
          <a:xfrm>
            <a:off x="7410449" y="3889606"/>
            <a:ext cx="754380" cy="32004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C02F1-BDB1-4944-A830-5F7FC82E3A1E}"/>
              </a:ext>
            </a:extLst>
          </p:cNvPr>
          <p:cNvSpPr txBox="1"/>
          <p:nvPr/>
        </p:nvSpPr>
        <p:spPr>
          <a:xfrm>
            <a:off x="8489482" y="3587961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디렉토리 이름은 자유롭게 작성하면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활성화 시 앞에 </a:t>
            </a:r>
            <a:r>
              <a:rPr lang="en-US" altLang="ko-KR" sz="1400" dirty="0"/>
              <a:t>(</a:t>
            </a:r>
            <a:r>
              <a:rPr lang="ko-KR" altLang="en-US" sz="1400" dirty="0"/>
              <a:t>디렉토리 이름</a:t>
            </a:r>
            <a:r>
              <a:rPr lang="en-US" altLang="ko-KR" sz="1400" dirty="0"/>
              <a:t>)</a:t>
            </a:r>
            <a:r>
              <a:rPr lang="ko-KR" altLang="en-US" sz="1400" dirty="0"/>
              <a:t>으로 표시됩니다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29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C72C0-CDBA-48CA-B54F-104717D6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1" y="1048135"/>
            <a:ext cx="8405789" cy="472590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9C44EB0-3B74-4931-A1D8-70BE553F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가상환경 비활성화하기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EFBA8B-8EE0-4D25-BBA3-D927054AB192}"/>
              </a:ext>
            </a:extLst>
          </p:cNvPr>
          <p:cNvSpPr/>
          <p:nvPr/>
        </p:nvSpPr>
        <p:spPr>
          <a:xfrm>
            <a:off x="189571" y="4408370"/>
            <a:ext cx="7048627" cy="375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34CCE-F698-49A4-A171-8A64646A9C2D}"/>
              </a:ext>
            </a:extLst>
          </p:cNvPr>
          <p:cNvSpPr txBox="1"/>
          <p:nvPr/>
        </p:nvSpPr>
        <p:spPr>
          <a:xfrm>
            <a:off x="6574054" y="5850014"/>
            <a:ext cx="478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deactivate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python </a:t>
            </a:r>
            <a:r>
              <a:rPr lang="ko-KR" altLang="en-US" sz="1600" dirty="0"/>
              <a:t>가상환경을 비활성화 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614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380298" y="3061079"/>
            <a:ext cx="1431417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Broker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07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54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구현</a:t>
            </a:r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28552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3" t="41484" r="39931" b="33326"/>
          <a:stretch/>
        </p:blipFill>
        <p:spPr>
          <a:xfrm>
            <a:off x="998532" y="4227428"/>
            <a:ext cx="2240435" cy="13879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4741873" y="4325440"/>
            <a:ext cx="1800000" cy="12780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1218750" y="1505403"/>
            <a:ext cx="1800000" cy="1278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3018750" y="2136580"/>
            <a:ext cx="1723123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672482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4964454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01" y="1331512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89" y="3161718"/>
            <a:ext cx="687421" cy="687421"/>
          </a:xfrm>
          <a:prstGeom prst="rect">
            <a:avLst/>
          </a:prstGeom>
        </p:spPr>
      </p:pic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3956731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57" y="4502165"/>
            <a:ext cx="991999" cy="991999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V="1">
            <a:off x="2118750" y="2783431"/>
            <a:ext cx="0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15" y="3269310"/>
            <a:ext cx="687421" cy="687421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578373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2258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03468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76560" y="114632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Update Supplier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4644" y="3790528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13257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6720439" y="2829266"/>
            <a:ext cx="4889114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mosquitto</a:t>
            </a:r>
            <a:r>
              <a:rPr lang="ko-KR" altLang="en-US" sz="1600" b="1" dirty="0"/>
              <a:t>를 활용하여 </a:t>
            </a:r>
            <a:r>
              <a:rPr lang="en-US" altLang="ko-KR" sz="1600" b="1" dirty="0"/>
              <a:t>publish client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subscriber client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중계 역할을 한다</a:t>
            </a:r>
            <a:r>
              <a:rPr lang="en-US" altLang="ko-KR" sz="1600" b="1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통신 대상을 구현하기 전에 중계기를 선행적으로 구현하여 통신 가능 여부를 확인한다</a:t>
            </a:r>
            <a:r>
              <a:rPr lang="en-US" altLang="ko-KR" sz="1600" b="1" dirty="0"/>
              <a:t>.</a:t>
            </a:r>
          </a:p>
        </p:txBody>
      </p:sp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00678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37171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6E15AB-AD52-4F00-9352-6F23D484D82E}"/>
              </a:ext>
            </a:extLst>
          </p:cNvPr>
          <p:cNvSpPr/>
          <p:nvPr/>
        </p:nvSpPr>
        <p:spPr>
          <a:xfrm>
            <a:off x="4294086" y="1080036"/>
            <a:ext cx="2695575" cy="171131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8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5B0373-AD90-44C6-9B24-50CFD68D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설치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EF704-773D-45BA-90AF-1ADD8801757B}"/>
              </a:ext>
            </a:extLst>
          </p:cNvPr>
          <p:cNvSpPr txBox="1"/>
          <p:nvPr/>
        </p:nvSpPr>
        <p:spPr>
          <a:xfrm>
            <a:off x="6968519" y="3960655"/>
            <a:ext cx="4673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Iot</a:t>
            </a:r>
            <a:r>
              <a:rPr lang="en-US" altLang="ko-KR" sz="1600" dirty="0"/>
              <a:t> </a:t>
            </a:r>
            <a:r>
              <a:rPr lang="ko-KR" altLang="en-US" sz="1600" dirty="0"/>
              <a:t>보드에 </a:t>
            </a:r>
            <a:r>
              <a:rPr lang="en-US" altLang="ko-KR" sz="1600" dirty="0" err="1"/>
              <a:t>mqtt</a:t>
            </a:r>
            <a:r>
              <a:rPr lang="ko-KR" altLang="en-US" sz="1600" dirty="0"/>
              <a:t> 서비스를 제공하는 </a:t>
            </a:r>
            <a:r>
              <a:rPr lang="en-US" altLang="ko-KR" sz="1600" dirty="0" err="1"/>
              <a:t>mosquitto</a:t>
            </a:r>
            <a:r>
              <a:rPr lang="ko-KR" altLang="en-US" sz="1600" dirty="0"/>
              <a:t>를 설치합니다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5EDBD6-D145-41F9-B1BA-E4F671693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33"/>
          <a:stretch/>
        </p:blipFill>
        <p:spPr>
          <a:xfrm>
            <a:off x="6968519" y="2448253"/>
            <a:ext cx="4673410" cy="1229659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2B25A4-DD13-441E-9B21-13B8DF06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1" y="1690461"/>
            <a:ext cx="6220693" cy="9621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A122D3-5D95-40D8-853F-53E322CE3F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"/>
          <a:stretch/>
        </p:blipFill>
        <p:spPr>
          <a:xfrm>
            <a:off x="189571" y="2652620"/>
            <a:ext cx="6220693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5B0373-AD90-44C6-9B24-50CFD68D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설치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EFAF3-BDD0-4F05-A2E7-107662A69D36}"/>
              </a:ext>
            </a:extLst>
          </p:cNvPr>
          <p:cNvSpPr txBox="1"/>
          <p:nvPr/>
        </p:nvSpPr>
        <p:spPr>
          <a:xfrm>
            <a:off x="7091756" y="4928561"/>
            <a:ext cx="46593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2. Conf </a:t>
            </a:r>
            <a:r>
              <a:rPr lang="ko-KR" altLang="en-US" sz="1600" dirty="0"/>
              <a:t>파일을 수정하여 접속 </a:t>
            </a:r>
            <a:r>
              <a:rPr lang="en-US" altLang="ko-KR" sz="1600" dirty="0"/>
              <a:t>port</a:t>
            </a:r>
            <a:r>
              <a:rPr lang="ko-KR" altLang="en-US" sz="1600" dirty="0"/>
              <a:t>를 개방합니다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C680989-8E19-48F6-BE12-0FEAC25DF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321"/>
          <a:stretch/>
        </p:blipFill>
        <p:spPr>
          <a:xfrm>
            <a:off x="6958842" y="1940160"/>
            <a:ext cx="4659346" cy="2572109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653058-8D37-4526-8471-A387A2E19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2" y="2510560"/>
            <a:ext cx="6067602" cy="185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DD7FC2-4991-4464-9D39-3500643B9A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0"/>
          <a:stretch/>
        </p:blipFill>
        <p:spPr>
          <a:xfrm>
            <a:off x="189571" y="2690270"/>
            <a:ext cx="6058325" cy="25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47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5B0373-AD90-44C6-9B24-50CFD68D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설치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EFAF3-BDD0-4F05-A2E7-107662A69D36}"/>
              </a:ext>
            </a:extLst>
          </p:cNvPr>
          <p:cNvSpPr txBox="1"/>
          <p:nvPr/>
        </p:nvSpPr>
        <p:spPr>
          <a:xfrm>
            <a:off x="6780871" y="4976521"/>
            <a:ext cx="46593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3. Conf </a:t>
            </a:r>
            <a:r>
              <a:rPr lang="ko-KR" altLang="en-US" sz="1600" dirty="0"/>
              <a:t>파일 적용을 위해 </a:t>
            </a:r>
            <a:r>
              <a:rPr lang="en-US" altLang="ko-KR" sz="1600" dirty="0" err="1"/>
              <a:t>mosquitto</a:t>
            </a:r>
            <a:r>
              <a:rPr lang="ko-KR" altLang="en-US" sz="1600" dirty="0"/>
              <a:t> 재시작 후 동작을 확인합니다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C680989-8E19-48F6-BE12-0FEAC25DF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321"/>
          <a:stretch/>
        </p:blipFill>
        <p:spPr>
          <a:xfrm>
            <a:off x="6780871" y="1884466"/>
            <a:ext cx="4659346" cy="2572109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11B943-ACE7-4A17-8E01-C7F847C66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1" y="2318234"/>
            <a:ext cx="6039769" cy="1385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373A9E-D360-4E4F-B557-3BE391EF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1" y="2456761"/>
            <a:ext cx="6039769" cy="29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1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4D015E-8183-4C31-B2E1-0C85D81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통신하기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EF617A-59AB-4148-975F-1F330261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1" y="5140807"/>
            <a:ext cx="6249272" cy="1714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413B4D-A5B7-40D1-8275-7A08CED4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97" y="5499276"/>
            <a:ext cx="6239746" cy="304843"/>
          </a:xfrm>
          <a:prstGeom prst="rect">
            <a:avLst/>
          </a:prstGeom>
        </p:spPr>
      </p:pic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C6EEE554-0301-43F0-B3FB-F9EA35C6A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33763"/>
          <a:stretch/>
        </p:blipFill>
        <p:spPr>
          <a:xfrm>
            <a:off x="7197659" y="2655667"/>
            <a:ext cx="4353854" cy="1390844"/>
          </a:xfr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49BBA2-9160-4991-9947-4934AA0E7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" y="1898324"/>
            <a:ext cx="6239746" cy="29055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05582-EAAB-402D-A10B-93874F7DC74A}"/>
              </a:ext>
            </a:extLst>
          </p:cNvPr>
          <p:cNvSpPr txBox="1"/>
          <p:nvPr/>
        </p:nvSpPr>
        <p:spPr>
          <a:xfrm>
            <a:off x="7531034" y="4641769"/>
            <a:ext cx="368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en-US" altLang="ko-KR" sz="1600" dirty="0" err="1"/>
              <a:t>mosquitto</a:t>
            </a:r>
            <a:r>
              <a:rPr lang="en-US" altLang="ko-KR" sz="1600" dirty="0"/>
              <a:t>-clients</a:t>
            </a:r>
            <a:r>
              <a:rPr lang="ko-KR" altLang="en-US" sz="1600" dirty="0"/>
              <a:t>를 설치하고 메시지 전송 수신 해보기</a:t>
            </a:r>
          </a:p>
        </p:txBody>
      </p:sp>
    </p:spTree>
    <p:extLst>
      <p:ext uri="{BB962C8B-B14F-4D97-AF65-F5344CB8AC3E}">
        <p14:creationId xmlns:p14="http://schemas.microsoft.com/office/powerpoint/2010/main" val="2724414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5B0373-AD90-44C6-9B24-50CFD68D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사용자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12184-8624-4954-8B76-D9D7D50877B1}"/>
              </a:ext>
            </a:extLst>
          </p:cNvPr>
          <p:cNvSpPr txBox="1"/>
          <p:nvPr/>
        </p:nvSpPr>
        <p:spPr>
          <a:xfrm>
            <a:off x="6553202" y="4557974"/>
            <a:ext cx="51053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pwfile</a:t>
            </a:r>
            <a:r>
              <a:rPr lang="ko-KR" altLang="en-US" sz="1600" dirty="0"/>
              <a:t> 생성 및 암호화 하여 </a:t>
            </a:r>
            <a:r>
              <a:rPr lang="en-US" altLang="ko-KR" sz="1600" dirty="0" err="1"/>
              <a:t>mosquitto</a:t>
            </a:r>
            <a:r>
              <a:rPr lang="en-US" altLang="ko-KR" sz="1600" dirty="0"/>
              <a:t> </a:t>
            </a:r>
            <a:r>
              <a:rPr lang="ko-KR" altLang="en-US" sz="1600" dirty="0"/>
              <a:t>하위 폴더로 이동</a:t>
            </a:r>
            <a:endParaRPr lang="en-US" altLang="ko-KR" sz="1600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04B620C-1B9F-4F83-978F-5E52FF000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2330" b="48428"/>
          <a:stretch/>
        </p:blipFill>
        <p:spPr>
          <a:xfrm>
            <a:off x="6553203" y="2470976"/>
            <a:ext cx="5105398" cy="191604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5E992E-21D5-46EC-BC6D-54D831F13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71"/>
          <a:stretch/>
        </p:blipFill>
        <p:spPr>
          <a:xfrm>
            <a:off x="189571" y="3282981"/>
            <a:ext cx="6239746" cy="12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668757" y="3061079"/>
            <a:ext cx="2854500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OTA </a:t>
            </a:r>
            <a:r>
              <a:rPr lang="ko-KR" altLang="en-US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구현 개요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690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5B0373-AD90-44C6-9B24-50CFD68D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Broker </a:t>
            </a:r>
            <a:r>
              <a:rPr lang="ko-KR" altLang="en-US"/>
              <a:t>사용자 관리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12184-8624-4954-8B76-D9D7D50877B1}"/>
              </a:ext>
            </a:extLst>
          </p:cNvPr>
          <p:cNvSpPr txBox="1"/>
          <p:nvPr/>
        </p:nvSpPr>
        <p:spPr>
          <a:xfrm>
            <a:off x="6771347" y="4339649"/>
            <a:ext cx="4887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2. PW</a:t>
            </a:r>
            <a:r>
              <a:rPr lang="ko-KR" altLang="en-US" sz="1600" dirty="0"/>
              <a:t>를 활용하기 위한 </a:t>
            </a:r>
            <a:r>
              <a:rPr lang="en-US" altLang="ko-KR" sz="1600" dirty="0"/>
              <a:t>Conf </a:t>
            </a:r>
            <a:r>
              <a:rPr lang="ko-KR" altLang="en-US" sz="1600" dirty="0"/>
              <a:t>파일 수정 및 </a:t>
            </a:r>
            <a:r>
              <a:rPr lang="en-US" altLang="ko-KR" sz="1600" dirty="0" err="1"/>
              <a:t>pwfile</a:t>
            </a:r>
            <a:r>
              <a:rPr lang="en-US" altLang="ko-KR" sz="1600" dirty="0"/>
              <a:t> </a:t>
            </a:r>
            <a:r>
              <a:rPr lang="ko-KR" altLang="en-US" sz="1600" dirty="0"/>
              <a:t>경로 지정</a:t>
            </a:r>
            <a:endParaRPr lang="en-US" altLang="ko-KR" sz="1600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04B620C-1B9F-4F83-978F-5E52FF000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8" t="50803" r="12752"/>
          <a:stretch/>
        </p:blipFill>
        <p:spPr>
          <a:xfrm>
            <a:off x="6562725" y="2511854"/>
            <a:ext cx="5629275" cy="1827795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5E992E-21D5-46EC-BC6D-54D831F13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7" b="12697"/>
          <a:stretch/>
        </p:blipFill>
        <p:spPr>
          <a:xfrm>
            <a:off x="188700" y="2003137"/>
            <a:ext cx="6239746" cy="1238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9F8931-2526-486C-A614-19E4DAC6D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5"/>
          <a:stretch/>
        </p:blipFill>
        <p:spPr>
          <a:xfrm>
            <a:off x="188702" y="2126962"/>
            <a:ext cx="6230219" cy="2952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5E00F1-8978-4E39-B8A5-451AF2899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2" y="5060642"/>
            <a:ext cx="6230219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7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5B0373-AD90-44C6-9B24-50CFD68D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Broker </a:t>
            </a:r>
            <a:r>
              <a:rPr lang="ko-KR" altLang="en-US"/>
              <a:t>사용자 관리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495E7-6806-42EE-B043-4AB99C0D6578}"/>
              </a:ext>
            </a:extLst>
          </p:cNvPr>
          <p:cNvSpPr txBox="1"/>
          <p:nvPr/>
        </p:nvSpPr>
        <p:spPr>
          <a:xfrm>
            <a:off x="6382679" y="4025839"/>
            <a:ext cx="3107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3. </a:t>
            </a:r>
            <a:r>
              <a:rPr lang="en-US" altLang="ko-KR" sz="1600" dirty="0" err="1"/>
              <a:t>Mosquitto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 추가하기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63FBF7E-D902-4BED-A53A-5AAB72E2F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628"/>
          <a:stretch/>
        </p:blipFill>
        <p:spPr>
          <a:xfrm>
            <a:off x="6382679" y="2478776"/>
            <a:ext cx="5619750" cy="1409897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285433-76E0-443F-9679-45BFD9A1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1" y="2932461"/>
            <a:ext cx="6038907" cy="9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15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4D015E-8183-4C31-B2E1-0C85D81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통신하기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6F3936-2875-4C73-A2B8-D0958B5DC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879479"/>
            <a:ext cx="6230219" cy="314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A38194-521F-491C-8555-346844385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271815"/>
            <a:ext cx="6230219" cy="314369"/>
          </a:xfrm>
          <a:prstGeom prst="rect">
            <a:avLst/>
          </a:prstGeom>
        </p:spPr>
      </p:pic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B30FD6D6-697B-4EC1-866F-8C9FEB0DC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23151"/>
          <a:stretch/>
        </p:blipFill>
        <p:spPr>
          <a:xfrm>
            <a:off x="6942796" y="2585919"/>
            <a:ext cx="5058704" cy="13717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BEF955-4FE2-4B51-8A87-CFD988B0AD85}"/>
              </a:ext>
            </a:extLst>
          </p:cNvPr>
          <p:cNvSpPr txBox="1"/>
          <p:nvPr/>
        </p:nvSpPr>
        <p:spPr>
          <a:xfrm>
            <a:off x="7531034" y="4311417"/>
            <a:ext cx="368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id,</a:t>
            </a:r>
            <a:r>
              <a:rPr lang="ko-KR" altLang="en-US" sz="1600" dirty="0"/>
              <a:t> </a:t>
            </a:r>
            <a:r>
              <a:rPr lang="en-US" altLang="ko-KR" sz="1600" dirty="0"/>
              <a:t>pw</a:t>
            </a:r>
            <a:r>
              <a:rPr lang="ko-KR" altLang="en-US" sz="1600" dirty="0"/>
              <a:t>를 활용하여 메시지 전송 수신 해보기</a:t>
            </a:r>
          </a:p>
        </p:txBody>
      </p:sp>
    </p:spTree>
    <p:extLst>
      <p:ext uri="{BB962C8B-B14F-4D97-AF65-F5344CB8AC3E}">
        <p14:creationId xmlns:p14="http://schemas.microsoft.com/office/powerpoint/2010/main" val="89528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4D015E-8183-4C31-B2E1-0C85D81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실행 정지 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A0466E-38E5-475E-98B7-DC3F2DE3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33" y="1441354"/>
            <a:ext cx="7039971" cy="3975292"/>
          </a:xfrm>
          <a:prstGeom prst="rect">
            <a:avLst/>
          </a:prstGeo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F63BEA2-CA97-45F0-9CE3-A494C025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3900" y="1614234"/>
            <a:ext cx="2810267" cy="362953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6DA4DE-B04C-4825-8DF4-8D8B6D54DC9B}"/>
              </a:ext>
            </a:extLst>
          </p:cNvPr>
          <p:cNvSpPr txBox="1"/>
          <p:nvPr/>
        </p:nvSpPr>
        <p:spPr>
          <a:xfrm>
            <a:off x="357507" y="5633844"/>
            <a:ext cx="703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Mosquitto</a:t>
            </a:r>
            <a:r>
              <a:rPr lang="ko-KR" altLang="en-US" sz="1600" dirty="0"/>
              <a:t>는 설치 시 자동 실행하므로 먼저 상태 확인을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4026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4D015E-8183-4C31-B2E1-0C85D81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실행 정지 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1990D9-F8C5-4E8B-814A-40B4DF55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909" y="2012322"/>
            <a:ext cx="7915870" cy="3105636"/>
          </a:xfrm>
          <a:prstGeom prst="rect">
            <a:avLst/>
          </a:prstGeo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F63BEA2-CA97-45F0-9CE3-A494C025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696" y="1750374"/>
            <a:ext cx="2810267" cy="36295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EA8E4-5C10-4A17-8945-C163D30E47BA}"/>
              </a:ext>
            </a:extLst>
          </p:cNvPr>
          <p:cNvSpPr txBox="1"/>
          <p:nvPr/>
        </p:nvSpPr>
        <p:spPr>
          <a:xfrm>
            <a:off x="333291" y="5582959"/>
            <a:ext cx="986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systemctl</a:t>
            </a:r>
            <a:r>
              <a:rPr lang="en-US" altLang="ko-KR" sz="1600" dirty="0"/>
              <a:t> stop </a:t>
            </a:r>
            <a:r>
              <a:rPr lang="en-US" altLang="ko-KR" sz="1600" dirty="0" err="1"/>
              <a:t>mosquitto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broker</a:t>
            </a:r>
            <a:r>
              <a:rPr lang="ko-KR" altLang="en-US" sz="1600" dirty="0"/>
              <a:t>의 실행을 정지하고 상태를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0990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4D015E-8183-4C31-B2E1-0C85D81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실행 정지 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051361-A3BD-4E50-B91F-E45F12C1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02" y="1709495"/>
            <a:ext cx="8802328" cy="3439005"/>
          </a:xfrm>
          <a:prstGeom prst="rect">
            <a:avLst/>
          </a:prstGeo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F63BEA2-CA97-45F0-9CE3-A494C025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0" y="1614232"/>
            <a:ext cx="2810267" cy="362953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CEA181-9EDD-4BB9-ADE0-02A70DD4E218}"/>
              </a:ext>
            </a:extLst>
          </p:cNvPr>
          <p:cNvSpPr txBox="1"/>
          <p:nvPr/>
        </p:nvSpPr>
        <p:spPr>
          <a:xfrm>
            <a:off x="189570" y="5405940"/>
            <a:ext cx="781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systemctl</a:t>
            </a:r>
            <a:r>
              <a:rPr lang="en-US" altLang="ko-KR" sz="1600" dirty="0"/>
              <a:t> start </a:t>
            </a:r>
            <a:r>
              <a:rPr lang="en-US" altLang="ko-KR" sz="1600" dirty="0" err="1"/>
              <a:t>mosquitto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broker</a:t>
            </a:r>
            <a:r>
              <a:rPr lang="ko-KR" altLang="en-US" sz="1600" dirty="0"/>
              <a:t>를 실행시키고 상태를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0324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4D015E-8183-4C31-B2E1-0C85D81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Broker </a:t>
            </a:r>
            <a:r>
              <a:rPr lang="ko-KR" altLang="en-US" dirty="0"/>
              <a:t>실행 정지 하기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F63BEA2-CA97-45F0-9CE3-A494C025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346" y="1614234"/>
            <a:ext cx="2810267" cy="3629532"/>
          </a:xfr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014F4B-F077-4425-9B4B-E1C9FD16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79" y="1137918"/>
            <a:ext cx="5363323" cy="4582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BBC2D-3487-4413-8F95-E01218D5FC98}"/>
              </a:ext>
            </a:extLst>
          </p:cNvPr>
          <p:cNvSpPr txBox="1"/>
          <p:nvPr/>
        </p:nvSpPr>
        <p:spPr>
          <a:xfrm>
            <a:off x="596766" y="5792618"/>
            <a:ext cx="673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log</a:t>
            </a:r>
            <a:r>
              <a:rPr lang="ko-KR" altLang="en-US" sz="1600" dirty="0"/>
              <a:t> 확인을 통해 </a:t>
            </a:r>
            <a:r>
              <a:rPr lang="en-US" altLang="ko-KR" sz="1600" dirty="0"/>
              <a:t>broker</a:t>
            </a:r>
            <a:r>
              <a:rPr lang="ko-KR" altLang="en-US" sz="1600" dirty="0"/>
              <a:t>의 실행 및 정지 기록을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8263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241734" y="3061079"/>
            <a:ext cx="170854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Website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08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862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ECA8D8-8DD5-45CC-970B-BF0FC81E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사용자 경험 개선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직관적인 인터페이스</a:t>
            </a:r>
          </a:p>
          <a:p>
            <a:pPr lvl="2">
              <a:lnSpc>
                <a:spcPct val="140000"/>
              </a:lnSpc>
            </a:pPr>
            <a:r>
              <a:rPr lang="en-US" altLang="ko-KR" sz="1200" b="1" dirty="0"/>
              <a:t>GUI </a:t>
            </a:r>
            <a:r>
              <a:rPr lang="ko-KR" altLang="en-US" sz="1200" b="1" dirty="0"/>
              <a:t>지원</a:t>
            </a:r>
            <a:r>
              <a:rPr lang="en-US" altLang="ko-KR" sz="1200" dirty="0"/>
              <a:t>: </a:t>
            </a:r>
            <a:r>
              <a:rPr lang="ko-KR" altLang="en-US" sz="1200" dirty="0"/>
              <a:t>웹사이트는 사용자 친화적인 그래픽 인터페이스를 제공하므로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사용자가 쉽게 </a:t>
            </a:r>
            <a:r>
              <a:rPr lang="en-US" altLang="ko-KR" sz="1200" dirty="0"/>
              <a:t>OTA </a:t>
            </a:r>
            <a:r>
              <a:rPr lang="ko-KR" altLang="en-US" sz="1200" dirty="0"/>
              <a:t>파일을 업로드할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멀티플랫폼 접근성</a:t>
            </a:r>
            <a:r>
              <a:rPr lang="en-US" altLang="ko-KR" sz="1200" dirty="0"/>
              <a:t>: </a:t>
            </a:r>
            <a:r>
              <a:rPr lang="ko-KR" altLang="en-US" sz="1200" dirty="0"/>
              <a:t>브라우저만 있으면 </a:t>
            </a:r>
            <a:r>
              <a:rPr lang="en-US" altLang="ko-KR" sz="1200" dirty="0"/>
              <a:t>PC, </a:t>
            </a:r>
            <a:r>
              <a:rPr lang="ko-KR" altLang="en-US" sz="1200" dirty="0"/>
              <a:t>태블릿</a:t>
            </a:r>
            <a:r>
              <a:rPr lang="en-US" altLang="ko-KR" sz="1200" dirty="0"/>
              <a:t>, </a:t>
            </a:r>
            <a:r>
              <a:rPr lang="ko-KR" altLang="en-US" sz="1200" dirty="0"/>
              <a:t>스마트폰 등 다양한 디바이스에서 접근 가능하여 사용자 편의성이 증가합니다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파일 업로드 상태 표시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실시간 피드백</a:t>
            </a:r>
            <a:r>
              <a:rPr lang="en-US" altLang="ko-KR" sz="1200" dirty="0"/>
              <a:t>: </a:t>
            </a:r>
            <a:r>
              <a:rPr lang="ko-KR" altLang="en-US" sz="1200" dirty="0"/>
              <a:t>업로드 진행률</a:t>
            </a:r>
            <a:r>
              <a:rPr lang="en-US" altLang="ko-KR" sz="1200" dirty="0"/>
              <a:t>, </a:t>
            </a:r>
            <a:r>
              <a:rPr lang="ko-KR" altLang="en-US" sz="1200" dirty="0"/>
              <a:t>성공</a:t>
            </a:r>
            <a:r>
              <a:rPr lang="en-US" altLang="ko-KR" sz="1200" dirty="0"/>
              <a:t>/</a:t>
            </a:r>
            <a:r>
              <a:rPr lang="ko-KR" altLang="en-US" sz="1200" dirty="0"/>
              <a:t>실패 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파일 검증 상태 등을 실시간으로 표시할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에러 처리</a:t>
            </a:r>
            <a:r>
              <a:rPr lang="en-US" altLang="ko-KR" sz="1200" dirty="0"/>
              <a:t>: </a:t>
            </a:r>
            <a:r>
              <a:rPr lang="ko-KR" altLang="en-US" sz="1200" dirty="0"/>
              <a:t>문제 발생 시 사용자에게 명확한 에러 메시지를 제공하여 원인을 파악하고 해결하기 쉽게 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endParaRPr lang="en-US" altLang="ko-KR" sz="1200" dirty="0"/>
          </a:p>
          <a:p>
            <a:pPr marL="0" indent="0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중앙 </a:t>
            </a:r>
            <a:r>
              <a:rPr lang="ko-KR" altLang="en-US" sz="1600" b="1" dirty="0" err="1"/>
              <a:t>집중식</a:t>
            </a:r>
            <a:r>
              <a:rPr lang="ko-KR" altLang="en-US" sz="1600" b="1" dirty="0"/>
              <a:t> 관리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관리 용이성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집중된 제어</a:t>
            </a:r>
            <a:r>
              <a:rPr lang="en-US" altLang="ko-KR" sz="1200" dirty="0"/>
              <a:t>: </a:t>
            </a:r>
            <a:r>
              <a:rPr lang="ko-KR" altLang="en-US" sz="1200" dirty="0"/>
              <a:t>관리자가 웹 서버를 통해 </a:t>
            </a:r>
            <a:r>
              <a:rPr lang="ko-KR" altLang="en-US" sz="1200" dirty="0" err="1"/>
              <a:t>업로드된</a:t>
            </a:r>
            <a:r>
              <a:rPr lang="ko-KR" altLang="en-US" sz="1200" dirty="0"/>
              <a:t> 모든 </a:t>
            </a:r>
            <a:r>
              <a:rPr lang="en-US" altLang="ko-KR" sz="1200" dirty="0"/>
              <a:t>OTA </a:t>
            </a:r>
            <a:r>
              <a:rPr lang="ko-KR" altLang="en-US" sz="1200" dirty="0"/>
              <a:t>파일을 중앙에서 관리하고 모니터링할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버전 관리</a:t>
            </a:r>
            <a:r>
              <a:rPr lang="en-US" altLang="ko-KR" sz="1200" dirty="0"/>
              <a:t>: </a:t>
            </a:r>
            <a:r>
              <a:rPr lang="ko-KR" altLang="en-US" sz="1200" dirty="0"/>
              <a:t>웹사이트를 통해 </a:t>
            </a:r>
            <a:r>
              <a:rPr lang="ko-KR" altLang="en-US" sz="1200" dirty="0" err="1"/>
              <a:t>업로드된</a:t>
            </a:r>
            <a:r>
              <a:rPr lang="ko-KR" altLang="en-US" sz="1200" dirty="0"/>
              <a:t> 파일의 버전을 기록하고 관리할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필요 시 특정 버전을 </a:t>
            </a:r>
            <a:r>
              <a:rPr lang="ko-KR" altLang="en-US" sz="1200" dirty="0" err="1"/>
              <a:t>롤백할</a:t>
            </a:r>
            <a:r>
              <a:rPr lang="ko-KR" altLang="en-US" sz="1200" dirty="0"/>
              <a:t> 수 있습니다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기록 및 감사 가능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로그 기록</a:t>
            </a:r>
            <a:r>
              <a:rPr lang="en-US" altLang="ko-KR" sz="1200" dirty="0"/>
              <a:t>: </a:t>
            </a:r>
            <a:r>
              <a:rPr lang="ko-KR" altLang="en-US" sz="1200" dirty="0"/>
              <a:t>누가</a:t>
            </a:r>
            <a:r>
              <a:rPr lang="en-US" altLang="ko-KR" sz="1200" dirty="0"/>
              <a:t>, </a:t>
            </a:r>
            <a:r>
              <a:rPr lang="ko-KR" altLang="en-US" sz="1200" dirty="0"/>
              <a:t>언제</a:t>
            </a:r>
            <a:r>
              <a:rPr lang="en-US" altLang="ko-KR" sz="1200" dirty="0"/>
              <a:t>, </a:t>
            </a:r>
            <a:r>
              <a:rPr lang="ko-KR" altLang="en-US" sz="1200" dirty="0"/>
              <a:t>어떤 파일을 업로드했는지 추적할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문제가 발생했을 때 중요한 디버깅 자료가 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사용자 인증</a:t>
            </a:r>
            <a:r>
              <a:rPr lang="en-US" altLang="ko-KR" sz="1200" dirty="0"/>
              <a:t>: </a:t>
            </a:r>
            <a:r>
              <a:rPr lang="ko-KR" altLang="en-US" sz="1200" dirty="0"/>
              <a:t>업로드한 사용자의 신원을 확인하고 권한을 부여하거나 제한할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endParaRPr lang="en-US" altLang="ko-KR" sz="1200" dirty="0"/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7B0C15E-A6B6-4ECE-A1E4-2C164366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r>
              <a:rPr lang="ko-KR" altLang="en-US" dirty="0"/>
              <a:t>를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1741893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ECA8D8-8DD5-45CC-970B-BF0FC81E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보안 강화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인증 및 접근 제어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웹사이트를 통해 사용자 인증 및 권한 관리를 쉽게 구현할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:</a:t>
            </a:r>
          </a:p>
          <a:p>
            <a:pPr marL="1297350" lvl="3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로그인 기반 업로드</a:t>
            </a:r>
            <a:r>
              <a:rPr lang="en-US" altLang="ko-KR" sz="1100" dirty="0"/>
              <a:t>: </a:t>
            </a:r>
            <a:r>
              <a:rPr lang="ko-KR" altLang="en-US" sz="1100" dirty="0"/>
              <a:t>인증된 사용자만 </a:t>
            </a:r>
            <a:r>
              <a:rPr lang="en-US" altLang="ko-KR" sz="1100" dirty="0"/>
              <a:t>OTA </a:t>
            </a:r>
            <a:r>
              <a:rPr lang="ko-KR" altLang="en-US" sz="1100" dirty="0"/>
              <a:t>파일을 업로드할 수 있도록 설정</a:t>
            </a:r>
            <a:r>
              <a:rPr lang="en-US" altLang="ko-KR" sz="1100" dirty="0"/>
              <a:t>.</a:t>
            </a:r>
          </a:p>
          <a:p>
            <a:pPr marL="1297350" lvl="3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역할 기반 접근 제어</a:t>
            </a:r>
            <a:r>
              <a:rPr lang="en-US" altLang="ko-KR" sz="1100" b="1" dirty="0"/>
              <a:t>(RBAC)</a:t>
            </a:r>
            <a:r>
              <a:rPr lang="en-US" altLang="ko-KR" sz="1100" dirty="0"/>
              <a:t>: </a:t>
            </a:r>
            <a:r>
              <a:rPr lang="ko-KR" altLang="en-US" sz="1100" dirty="0"/>
              <a:t>특정 역할의 사용자만 업로드 권한을 가질 수 있음</a:t>
            </a:r>
            <a:r>
              <a:rPr lang="en-US" altLang="ko-KR" sz="1100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파일 검증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업로드 후 검증</a:t>
            </a:r>
            <a:r>
              <a:rPr lang="en-US" altLang="ko-KR" sz="1200" dirty="0"/>
              <a:t>: </a:t>
            </a:r>
            <a:r>
              <a:rPr lang="ko-KR" altLang="en-US" sz="1200" dirty="0"/>
              <a:t>파일 크기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해시값</a:t>
            </a:r>
            <a:r>
              <a:rPr lang="ko-KR" altLang="en-US" sz="1200" dirty="0"/>
              <a:t> 비교 등 </a:t>
            </a:r>
            <a:r>
              <a:rPr lang="en-US" altLang="ko-KR" sz="1200" dirty="0"/>
              <a:t>OTA </a:t>
            </a:r>
            <a:r>
              <a:rPr lang="ko-KR" altLang="en-US" sz="1200" dirty="0"/>
              <a:t>파일의 무결성을 검증하여 손상된 파일 업로드를 방지할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악성 파일 차단</a:t>
            </a:r>
            <a:r>
              <a:rPr lang="en-US" altLang="ko-KR" sz="1200" dirty="0"/>
              <a:t>: </a:t>
            </a:r>
            <a:r>
              <a:rPr lang="ko-KR" altLang="en-US" sz="1200" dirty="0"/>
              <a:t>서버 측에서 </a:t>
            </a:r>
            <a:r>
              <a:rPr lang="ko-KR" altLang="en-US" sz="1200" dirty="0" err="1"/>
              <a:t>업로드된</a:t>
            </a:r>
            <a:r>
              <a:rPr lang="ko-KR" altLang="en-US" sz="1200" dirty="0"/>
              <a:t> 파일을 스캔하여 악성 코드 포함 여부를 확인</a:t>
            </a:r>
            <a:r>
              <a:rPr lang="en-US" altLang="ko-KR" sz="1200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데이터 암호화</a:t>
            </a:r>
          </a:p>
          <a:p>
            <a:pPr lvl="2">
              <a:lnSpc>
                <a:spcPct val="140000"/>
              </a:lnSpc>
            </a:pPr>
            <a:r>
              <a:rPr lang="en-US" altLang="ko-KR" sz="1200" b="1" dirty="0"/>
              <a:t>HTTPS </a:t>
            </a:r>
            <a:r>
              <a:rPr lang="ko-KR" altLang="en-US" sz="1200" b="1" dirty="0"/>
              <a:t>연결</a:t>
            </a:r>
            <a:r>
              <a:rPr lang="en-US" altLang="ko-KR" sz="1200" dirty="0"/>
              <a:t>: </a:t>
            </a:r>
            <a:r>
              <a:rPr lang="ko-KR" altLang="en-US" sz="1200" dirty="0"/>
              <a:t>업로드 과정에서 파일이 암호화되므로</a:t>
            </a:r>
            <a:r>
              <a:rPr lang="en-US" altLang="ko-KR" sz="1200" dirty="0"/>
              <a:t>, </a:t>
            </a:r>
            <a:r>
              <a:rPr lang="ko-KR" altLang="en-US" sz="1200" dirty="0"/>
              <a:t>전송 중 파일 탈취 위험이 감소합니다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자동화 및 통합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자동 업데이트 처리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업로드 후 알림</a:t>
            </a:r>
            <a:r>
              <a:rPr lang="en-US" altLang="ko-KR" sz="1200" dirty="0"/>
              <a:t>: </a:t>
            </a:r>
            <a:r>
              <a:rPr lang="ko-KR" altLang="en-US" sz="1200" dirty="0"/>
              <a:t>파일 업로드가 완료되면 연결된 장치에 자동으로 업데이트가 가능하도록 설정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200" b="1" dirty="0"/>
              <a:t>배포 자동화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업로드된</a:t>
            </a:r>
            <a:r>
              <a:rPr lang="ko-KR" altLang="en-US" sz="1200" dirty="0"/>
              <a:t> 파일을 대상 장치에 자동으로 전송하고 설치</a:t>
            </a:r>
            <a:r>
              <a:rPr lang="en-US" altLang="ko-KR" sz="12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1400" b="1" dirty="0"/>
              <a:t>API </a:t>
            </a:r>
            <a:r>
              <a:rPr lang="ko-KR" altLang="en-US" sz="1400" b="1" dirty="0"/>
              <a:t>통합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웹사이트를 통해 </a:t>
            </a:r>
            <a:r>
              <a:rPr lang="en-US" altLang="ko-KR" sz="1200" dirty="0"/>
              <a:t>REST API</a:t>
            </a:r>
            <a:r>
              <a:rPr lang="ko-KR" altLang="en-US" sz="1200" dirty="0"/>
              <a:t>를 제공하면</a:t>
            </a:r>
            <a:r>
              <a:rPr lang="en-US" altLang="ko-KR" sz="1200" dirty="0"/>
              <a:t>, </a:t>
            </a:r>
            <a:r>
              <a:rPr lang="ko-KR" altLang="en-US" sz="1200" dirty="0"/>
              <a:t>다른 시스템과 쉽게 통합하여 </a:t>
            </a:r>
            <a:r>
              <a:rPr lang="en-US" altLang="ko-KR" sz="1200" dirty="0"/>
              <a:t>OTA </a:t>
            </a:r>
            <a:r>
              <a:rPr lang="ko-KR" altLang="en-US" sz="1200" dirty="0"/>
              <a:t>업데이트 프로세스를 자동화할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7B0C15E-A6B6-4ECE-A1E4-2C164366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r>
              <a:rPr lang="ko-KR" altLang="en-US" dirty="0"/>
              <a:t>를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221460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79612C1-61F5-4F5B-9C87-3603851D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OTA </a:t>
            </a:r>
            <a:r>
              <a:rPr lang="ko-KR" altLang="en-US" dirty="0"/>
              <a:t>구현 장비</a:t>
            </a:r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259F1E97-BBCA-446D-B18F-D520C84E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26" y="2458594"/>
            <a:ext cx="2852459" cy="16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7BA9ED0-E680-486D-9FA6-1A4B52F7645D}"/>
              </a:ext>
            </a:extLst>
          </p:cNvPr>
          <p:cNvSpPr/>
          <p:nvPr/>
        </p:nvSpPr>
        <p:spPr>
          <a:xfrm>
            <a:off x="427998" y="4869350"/>
            <a:ext cx="3303116" cy="5854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 </a:t>
            </a:r>
            <a:r>
              <a:rPr lang="ko-KR" altLang="en-US" dirty="0"/>
              <a:t>보드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5BB0998-4588-47EF-8017-97CB48B4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3" y="1616343"/>
            <a:ext cx="2786871" cy="321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5E63CD-F88B-4D6F-91BA-823E6DC45EAD}"/>
              </a:ext>
            </a:extLst>
          </p:cNvPr>
          <p:cNvSpPr/>
          <p:nvPr/>
        </p:nvSpPr>
        <p:spPr>
          <a:xfrm>
            <a:off x="8493680" y="4869350"/>
            <a:ext cx="3303116" cy="5854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USB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3D7896-D4C0-4E6B-9177-210C9E77D781}"/>
              </a:ext>
            </a:extLst>
          </p:cNvPr>
          <p:cNvSpPr/>
          <p:nvPr/>
        </p:nvSpPr>
        <p:spPr>
          <a:xfrm>
            <a:off x="4444442" y="4869349"/>
            <a:ext cx="3303116" cy="5854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데스크톱 </a:t>
            </a:r>
            <a:r>
              <a:rPr lang="en-US" altLang="ko-KR" dirty="0"/>
              <a:t>or </a:t>
            </a:r>
            <a:r>
              <a:rPr lang="ko-KR" altLang="en-US" dirty="0"/>
              <a:t>노트북</a:t>
            </a:r>
          </a:p>
        </p:txBody>
      </p:sp>
      <p:pic>
        <p:nvPicPr>
          <p:cNvPr id="20482" name="Picture 2" descr="100만원대 노트북 이 정도였어?&quot;…신학기 필수템 비교해보니 - 매일경제">
            <a:extLst>
              <a:ext uri="{FF2B5EF4-FFF2-40B4-BE49-F238E27FC236}">
                <a16:creationId xmlns:a16="http://schemas.microsoft.com/office/drawing/2014/main" id="{EE1A0FD1-9A64-4AD6-A1DC-FEC226E4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3" t="20747" r="7932" b="23165"/>
          <a:stretch/>
        </p:blipFill>
        <p:spPr bwMode="auto">
          <a:xfrm>
            <a:off x="4669770" y="2422717"/>
            <a:ext cx="2852459" cy="20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189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ECA8D8-8DD5-45CC-970B-BF0FC81E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확장성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다중 사용자 지원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웹사이트는 여러 사용자가 동시에 </a:t>
            </a:r>
            <a:r>
              <a:rPr lang="en-US" altLang="ko-KR" sz="1200" dirty="0"/>
              <a:t>OTA </a:t>
            </a:r>
            <a:r>
              <a:rPr lang="ko-KR" altLang="en-US" sz="1200" dirty="0"/>
              <a:t>파일을 업로드할 수 있는 환경을 제공합니다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클라우드 기반 배포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웹사이트를 클라우드 플랫폼과 연동하면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업로드된</a:t>
            </a:r>
            <a:r>
              <a:rPr lang="ko-KR" altLang="en-US" sz="1200" dirty="0"/>
              <a:t> </a:t>
            </a:r>
            <a:r>
              <a:rPr lang="en-US" altLang="ko-KR" sz="1200" dirty="0"/>
              <a:t>OTA </a:t>
            </a:r>
            <a:r>
              <a:rPr lang="ko-KR" altLang="en-US" sz="1200" dirty="0"/>
              <a:t>파일을 전 세계에 있는 디바이스로 쉽게 배포할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endParaRPr lang="en-US" altLang="ko-KR" sz="1200" dirty="0"/>
          </a:p>
          <a:p>
            <a:pPr marL="0" indent="0">
              <a:lnSpc>
                <a:spcPct val="140000"/>
              </a:lnSpc>
              <a:spcBef>
                <a:spcPts val="500"/>
              </a:spcBef>
              <a:buNone/>
            </a:pPr>
            <a:r>
              <a:rPr lang="en-US" altLang="ko-KR" sz="1600" b="1" dirty="0"/>
              <a:t>6. </a:t>
            </a:r>
            <a:r>
              <a:rPr lang="ko-KR" altLang="en-US" sz="1600" b="1" dirty="0"/>
              <a:t>유지보수 효율성</a:t>
            </a:r>
          </a:p>
          <a:p>
            <a:pPr lvl="1">
              <a:lnSpc>
                <a:spcPct val="140000"/>
              </a:lnSpc>
            </a:pPr>
            <a:r>
              <a:rPr lang="ko-KR" altLang="en-US" sz="1400" b="1" dirty="0"/>
              <a:t>원격 업데이트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사용자가 직접 디바이스에 물리적으로 접근하지 않아도 웹을 통해 </a:t>
            </a:r>
            <a:r>
              <a:rPr lang="en-US" altLang="ko-KR" sz="1200" dirty="0"/>
              <a:t>OTA </a:t>
            </a:r>
            <a:r>
              <a:rPr lang="ko-KR" altLang="en-US" sz="1200" dirty="0"/>
              <a:t>파일을 업로드하고 업데이트를 진행할 수 있습니다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1400" b="1" dirty="0"/>
              <a:t>UI/UX </a:t>
            </a:r>
            <a:r>
              <a:rPr lang="ko-KR" altLang="en-US" sz="1400" b="1" dirty="0"/>
              <a:t>개선 가능</a:t>
            </a:r>
          </a:p>
          <a:p>
            <a:pPr lvl="2">
              <a:lnSpc>
                <a:spcPct val="140000"/>
              </a:lnSpc>
            </a:pPr>
            <a:r>
              <a:rPr lang="ko-KR" altLang="en-US" sz="1200" dirty="0"/>
              <a:t>웹사이트의 </a:t>
            </a:r>
            <a:r>
              <a:rPr lang="en-US" altLang="ko-KR" sz="1200" dirty="0"/>
              <a:t>UI/UX</a:t>
            </a:r>
            <a:r>
              <a:rPr lang="ko-KR" altLang="en-US" sz="1200" dirty="0"/>
              <a:t>를 지속적으로 업데이트하여 더 나은 사용자 경험을 제공할 수 있습니다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140000"/>
              </a:lnSpc>
            </a:pPr>
            <a:endParaRPr lang="en-US" altLang="ko-KR" sz="1200" dirty="0"/>
          </a:p>
          <a:p>
            <a:pPr>
              <a:lnSpc>
                <a:spcPct val="140000"/>
              </a:lnSpc>
              <a:spcBef>
                <a:spcPts val="50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7B0C15E-A6B6-4ECE-A1E4-2C164366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r>
              <a:rPr lang="ko-KR" altLang="en-US" dirty="0"/>
              <a:t>를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3558405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B0C15E-A6B6-4ECE-A1E4-2C164366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9D76E-4DFF-4FBC-8674-8311B0264B4B}"/>
              </a:ext>
            </a:extLst>
          </p:cNvPr>
          <p:cNvSpPr txBox="1"/>
          <p:nvPr/>
        </p:nvSpPr>
        <p:spPr>
          <a:xfrm>
            <a:off x="112298" y="1194677"/>
            <a:ext cx="8252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Website</a:t>
            </a:r>
            <a:r>
              <a:rPr lang="ko-KR" altLang="en-US" sz="1600" dirty="0"/>
              <a:t>를 위한 </a:t>
            </a:r>
            <a:r>
              <a:rPr lang="en-US" altLang="ko-KR" sz="1600" dirty="0"/>
              <a:t>HTML </a:t>
            </a:r>
            <a:r>
              <a:rPr lang="ko-KR" altLang="en-US" sz="1600" dirty="0"/>
              <a:t>파일을 다운 받습니다</a:t>
            </a:r>
            <a:r>
              <a:rPr lang="en-US" altLang="ko-KR" sz="1600" dirty="0"/>
              <a:t>. (</a:t>
            </a:r>
            <a:r>
              <a:rPr lang="en-US" altLang="ko-KR" sz="1600" dirty="0">
                <a:hlinkClick r:id="rId3"/>
              </a:rPr>
              <a:t>https://github.com/MoSELab/OTA</a:t>
            </a:r>
            <a:r>
              <a:rPr lang="en-US" altLang="ko-KR" sz="1600" dirty="0"/>
              <a:t>)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0DD41777-1E04-41BC-9327-07E78E27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6744" y="2185987"/>
            <a:ext cx="6896100" cy="3649255"/>
          </a:xfr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2F22511-2D18-46AC-9ED2-7C156B7EA924}"/>
              </a:ext>
            </a:extLst>
          </p:cNvPr>
          <p:cNvSpPr/>
          <p:nvPr/>
        </p:nvSpPr>
        <p:spPr>
          <a:xfrm>
            <a:off x="6384619" y="4644147"/>
            <a:ext cx="1219200" cy="6286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B372-3799-4EC8-B1B7-DC7014F89C9A}"/>
              </a:ext>
            </a:extLst>
          </p:cNvPr>
          <p:cNvSpPr/>
          <p:nvPr/>
        </p:nvSpPr>
        <p:spPr>
          <a:xfrm>
            <a:off x="5181600" y="4839410"/>
            <a:ext cx="914400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7B3F13-417C-4C30-BC07-569CBB66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438" y="3874082"/>
            <a:ext cx="3931143" cy="1930655"/>
          </a:xfrm>
          <a:prstGeom prst="rect">
            <a:avLst/>
          </a:prstGeom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1B8662F-B9FC-4BB5-A147-C661FD456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744006"/>
              </p:ext>
            </p:extLst>
          </p:nvPr>
        </p:nvGraphicFramePr>
        <p:xfrm>
          <a:off x="7781726" y="4758447"/>
          <a:ext cx="7810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6" imgW="781050" imgH="514350" progId="Package">
                  <p:embed/>
                </p:oleObj>
              </mc:Choice>
              <mc:Fallback>
                <p:oleObj name="포장기 셸 개체" showAsIcon="1" r:id="rId6" imgW="781050" imgH="514350" progId="Packag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1B8662F-B9FC-4BB5-A147-C661FD4562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81726" y="4758447"/>
                        <a:ext cx="7810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298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558345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094838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 </a:t>
            </a:r>
            <a:r>
              <a:rPr lang="ko-KR" altLang="en-US" dirty="0"/>
              <a:t>구현</a:t>
            </a:r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38621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99" b="14499"/>
          <a:stretch/>
        </p:blipFill>
        <p:spPr>
          <a:xfrm>
            <a:off x="4741873" y="4283107"/>
            <a:ext cx="1800000" cy="12780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99" b="14499"/>
          <a:stretch/>
        </p:blipFill>
        <p:spPr>
          <a:xfrm>
            <a:off x="1218750" y="1463070"/>
            <a:ext cx="1800000" cy="1278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3018750" y="2094247"/>
            <a:ext cx="1723123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630149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4922121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01" y="1289179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89" y="3119385"/>
            <a:ext cx="687421" cy="687421"/>
          </a:xfrm>
          <a:prstGeom prst="rect">
            <a:avLst/>
          </a:prstGeom>
        </p:spPr>
      </p:pic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3914398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V="1">
            <a:off x="2118750" y="2741098"/>
            <a:ext cx="0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815" y="3226977"/>
            <a:ext cx="687421" cy="687421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480251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56113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76560" y="1103996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Update Supplier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644" y="3748195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13257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3892338" y="4509970"/>
            <a:ext cx="6256122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OEM,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Vender </a:t>
            </a:r>
            <a:r>
              <a:rPr lang="ko-KR" altLang="en-US" sz="1600" b="1" dirty="0"/>
              <a:t>등 장소의 제약을 받지 않고 업데이트 요청을 하기 위해 </a:t>
            </a:r>
            <a:r>
              <a:rPr lang="en-US" altLang="ko-KR" sz="1600" b="1" dirty="0"/>
              <a:t>website </a:t>
            </a:r>
            <a:r>
              <a:rPr lang="ko-KR" altLang="en-US" sz="1600" b="1" dirty="0"/>
              <a:t>형태로 업로드 서버를 운영한다</a:t>
            </a:r>
            <a:endParaRPr lang="en-US" altLang="ko-KR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HTML</a:t>
            </a:r>
            <a:r>
              <a:rPr lang="ko-KR" altLang="en-US" sz="1600" b="1" dirty="0"/>
              <a:t>로 구현하여 파일 업로드시 </a:t>
            </a:r>
            <a:r>
              <a:rPr lang="en-US" altLang="ko-KR" sz="1600" b="1" dirty="0"/>
              <a:t>Update Supplier</a:t>
            </a:r>
            <a:r>
              <a:rPr lang="ko-KR" altLang="en-US" sz="1600" b="1" dirty="0"/>
              <a:t>에 전달한다</a:t>
            </a:r>
            <a:endParaRPr lang="en-US" altLang="ko-KR" sz="16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6E15AB-AD52-4F00-9352-6F23D484D82E}"/>
              </a:ext>
            </a:extLst>
          </p:cNvPr>
          <p:cNvSpPr/>
          <p:nvPr/>
        </p:nvSpPr>
        <p:spPr>
          <a:xfrm>
            <a:off x="484347" y="4007834"/>
            <a:ext cx="3212913" cy="215664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223" t="41484" r="39931" b="33326"/>
          <a:stretch/>
        </p:blipFill>
        <p:spPr>
          <a:xfrm>
            <a:off x="998532" y="4185095"/>
            <a:ext cx="2240435" cy="138795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7" y="4459832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53604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914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AEC167-EE11-4431-A697-A43D4041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1" y="1675013"/>
            <a:ext cx="7894869" cy="4430697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05E8C27-9BD7-4BC4-BE9F-0F5626B8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/>
              <a:t>설치하기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C8793-8FA6-49D6-A3CB-C868057196B7}"/>
              </a:ext>
            </a:extLst>
          </p:cNvPr>
          <p:cNvSpPr txBox="1"/>
          <p:nvPr/>
        </p:nvSpPr>
        <p:spPr>
          <a:xfrm>
            <a:off x="7981950" y="995614"/>
            <a:ext cx="43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VSCode</a:t>
            </a:r>
            <a:r>
              <a:rPr lang="en-US" altLang="ko-KR" sz="1600" dirty="0"/>
              <a:t> </a:t>
            </a:r>
            <a:r>
              <a:rPr lang="ko-KR" altLang="en-US" sz="1600" dirty="0"/>
              <a:t>혹은 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 </a:t>
            </a:r>
            <a:r>
              <a:rPr lang="ko-KR" altLang="en-US" sz="1600" dirty="0"/>
              <a:t>창을 열고 </a:t>
            </a:r>
            <a:r>
              <a:rPr lang="en-US" altLang="ko-KR" sz="1600" dirty="0"/>
              <a:t>pip install</a:t>
            </a:r>
            <a:r>
              <a:rPr lang="ko-KR" altLang="en-US" sz="1600" dirty="0"/>
              <a:t> </a:t>
            </a:r>
            <a:r>
              <a:rPr lang="en-US" altLang="ko-KR" sz="1600" dirty="0"/>
              <a:t>flask</a:t>
            </a:r>
            <a:r>
              <a:rPr lang="ko-KR" altLang="en-US" sz="1600" dirty="0"/>
              <a:t>를 입력하여 </a:t>
            </a:r>
            <a:r>
              <a:rPr lang="en-US" altLang="ko-KR" sz="1600" dirty="0"/>
              <a:t>flask </a:t>
            </a:r>
            <a:r>
              <a:rPr lang="ko-KR" altLang="en-US" sz="1600" dirty="0"/>
              <a:t>모듈을 설치합니다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154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내용 개체 틀 70">
            <a:extLst>
              <a:ext uri="{FF2B5EF4-FFF2-40B4-BE49-F238E27FC236}">
                <a16:creationId xmlns:a16="http://schemas.microsoft.com/office/drawing/2014/main" id="{00EBA1E6-F0C8-4E52-A283-1AFDDCF7B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49" r="26434"/>
          <a:stretch/>
        </p:blipFill>
        <p:spPr>
          <a:xfrm>
            <a:off x="626532" y="1820254"/>
            <a:ext cx="6860117" cy="3439005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6C1266-BB97-4BB6-A641-AFD0487620F1}"/>
              </a:ext>
            </a:extLst>
          </p:cNvPr>
          <p:cNvSpPr/>
          <p:nvPr/>
        </p:nvSpPr>
        <p:spPr>
          <a:xfrm>
            <a:off x="7809843" y="3130923"/>
            <a:ext cx="3250318" cy="5771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Website</a:t>
            </a:r>
            <a:r>
              <a:rPr lang="ko-KR" altLang="en-US" sz="1400" dirty="0">
                <a:solidFill>
                  <a:schemeClr val="tx1"/>
                </a:solidFill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업로드 된 파일을 저장할 </a:t>
            </a:r>
            <a:r>
              <a:rPr lang="en-US" altLang="ko-KR" sz="1400" dirty="0">
                <a:solidFill>
                  <a:schemeClr val="tx1"/>
                </a:solidFill>
              </a:rPr>
              <a:t>directory</a:t>
            </a:r>
            <a:r>
              <a:rPr lang="ko-KR" altLang="en-US" sz="1400" dirty="0">
                <a:solidFill>
                  <a:schemeClr val="tx1"/>
                </a:solidFill>
              </a:rPr>
              <a:t>를 지정해 줍니다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A286FAE-C172-4E3A-A59E-1870EFE7974F}"/>
              </a:ext>
            </a:extLst>
          </p:cNvPr>
          <p:cNvSpPr/>
          <p:nvPr/>
        </p:nvSpPr>
        <p:spPr>
          <a:xfrm>
            <a:off x="7809843" y="1998847"/>
            <a:ext cx="3250318" cy="7965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Flask</a:t>
            </a:r>
            <a:r>
              <a:rPr lang="ko-KR" altLang="en-US" sz="1400" dirty="0">
                <a:solidFill>
                  <a:schemeClr val="tx1"/>
                </a:solidFill>
              </a:rPr>
              <a:t>를 선언하여 </a:t>
            </a:r>
            <a:r>
              <a:rPr lang="en-US" altLang="ko-KR" sz="1400" dirty="0">
                <a:solidFill>
                  <a:schemeClr val="tx1"/>
                </a:solidFill>
              </a:rPr>
              <a:t>app</a:t>
            </a:r>
            <a:r>
              <a:rPr lang="ko-KR" altLang="en-US" sz="1400" dirty="0">
                <a:solidFill>
                  <a:schemeClr val="tx1"/>
                </a:solidFill>
              </a:rPr>
              <a:t>을 구동할 수 있도록 합니다</a:t>
            </a:r>
            <a:r>
              <a:rPr lang="en-US" altLang="ko-KR" sz="1400" dirty="0">
                <a:solidFill>
                  <a:schemeClr val="tx1"/>
                </a:solidFill>
              </a:rPr>
              <a:t>. Session</a:t>
            </a:r>
            <a:r>
              <a:rPr lang="ko-KR" altLang="en-US" sz="1400" dirty="0">
                <a:solidFill>
                  <a:schemeClr val="tx1"/>
                </a:solidFill>
              </a:rPr>
              <a:t>관리를 위한 비밀키를 설정합니다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CF441-E552-4A84-A0B8-B1A0F83B735E}"/>
              </a:ext>
            </a:extLst>
          </p:cNvPr>
          <p:cNvSpPr txBox="1"/>
          <p:nvPr/>
        </p:nvSpPr>
        <p:spPr>
          <a:xfrm>
            <a:off x="6820882" y="1036642"/>
            <a:ext cx="5228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HTML</a:t>
            </a:r>
            <a:r>
              <a:rPr lang="ko-KR" altLang="en-US" sz="1600" dirty="0"/>
              <a:t>을 구동 시킬 </a:t>
            </a:r>
            <a:r>
              <a:rPr lang="en-US" altLang="ko-KR" sz="1600" dirty="0"/>
              <a:t>Flask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init</a:t>
            </a:r>
            <a:r>
              <a:rPr lang="ko-KR" altLang="en-US" sz="1600" dirty="0"/>
              <a:t>하고 파일 업로드할 </a:t>
            </a:r>
            <a:r>
              <a:rPr lang="en-US" altLang="ko-KR" sz="1600" dirty="0"/>
              <a:t>directory</a:t>
            </a:r>
            <a:r>
              <a:rPr lang="ko-KR" altLang="en-US" sz="1600" dirty="0"/>
              <a:t>를 지정해준 후 </a:t>
            </a:r>
            <a:r>
              <a:rPr lang="en-US" altLang="ko-KR" sz="1600" dirty="0"/>
              <a:t>HTML </a:t>
            </a:r>
            <a:r>
              <a:rPr lang="ko-KR" altLang="en-US" sz="1600" dirty="0"/>
              <a:t>파일과 연동합니다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516796-ECB1-47AC-8B1C-8B4EF204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실행 및 정보 가져오기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C1E4B0B-9091-40FF-AB53-C14256A67B16}"/>
              </a:ext>
            </a:extLst>
          </p:cNvPr>
          <p:cNvSpPr/>
          <p:nvPr/>
        </p:nvSpPr>
        <p:spPr>
          <a:xfrm>
            <a:off x="7809843" y="4530408"/>
            <a:ext cx="3250319" cy="5771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앞서 배포한 </a:t>
            </a:r>
            <a:r>
              <a:rPr lang="en-US" altLang="ko-KR" sz="1400" dirty="0">
                <a:solidFill>
                  <a:schemeClr val="tx1"/>
                </a:solidFill>
              </a:rPr>
              <a:t>HTML </a:t>
            </a:r>
            <a:r>
              <a:rPr lang="ko-KR" altLang="en-US" sz="1400" dirty="0">
                <a:solidFill>
                  <a:schemeClr val="tx1"/>
                </a:solidFill>
              </a:rPr>
              <a:t>파일과 연동하도록 </a:t>
            </a:r>
            <a:r>
              <a:rPr lang="en-US" altLang="ko-KR" sz="1400" dirty="0">
                <a:solidFill>
                  <a:schemeClr val="tx1"/>
                </a:solidFill>
              </a:rPr>
              <a:t>HTML path</a:t>
            </a:r>
            <a:r>
              <a:rPr lang="ko-KR" altLang="en-US" sz="1400" dirty="0">
                <a:solidFill>
                  <a:schemeClr val="tx1"/>
                </a:solidFill>
              </a:rPr>
              <a:t>를 지정해줍니다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3" name="내용 개체 틀 70">
            <a:extLst>
              <a:ext uri="{FF2B5EF4-FFF2-40B4-BE49-F238E27FC236}">
                <a16:creationId xmlns:a16="http://schemas.microsoft.com/office/drawing/2014/main" id="{EEF291AE-D891-42FE-8A16-557B96C0D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2" t="85555" r="62326"/>
          <a:stretch/>
        </p:blipFill>
        <p:spPr>
          <a:xfrm>
            <a:off x="962024" y="4762500"/>
            <a:ext cx="3057526" cy="496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내용 개체 틀 70">
            <a:extLst>
              <a:ext uri="{FF2B5EF4-FFF2-40B4-BE49-F238E27FC236}">
                <a16:creationId xmlns:a16="http://schemas.microsoft.com/office/drawing/2014/main" id="{C417220F-7400-4893-AACC-BF17CFC6A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2" t="41794" r="30773" b="41432"/>
          <a:stretch/>
        </p:blipFill>
        <p:spPr>
          <a:xfrm>
            <a:off x="962024" y="3257550"/>
            <a:ext cx="6105526" cy="576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5" name="내용 개체 틀 70">
            <a:extLst>
              <a:ext uri="{FF2B5EF4-FFF2-40B4-BE49-F238E27FC236}">
                <a16:creationId xmlns:a16="http://schemas.microsoft.com/office/drawing/2014/main" id="{F983D393-95FC-43CF-85C7-54449B44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1" t="17143" r="58777" b="61611"/>
          <a:stretch/>
        </p:blipFill>
        <p:spPr>
          <a:xfrm>
            <a:off x="962024" y="2409825"/>
            <a:ext cx="3400425" cy="730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DDABFA3-73CC-400C-8778-9A538C96F9A3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4362449" y="2190362"/>
            <a:ext cx="3543301" cy="5847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F22855B4-B8CE-4CC8-98B7-FE963E39AAE4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7067550" y="3321050"/>
            <a:ext cx="838200" cy="224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B3535C71-DD91-4BA9-85F5-5DBB7E20A044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4019550" y="4718050"/>
            <a:ext cx="3886200" cy="292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154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516796-ECB1-47AC-8B1C-8B4EF204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실행 및 정보 가져오기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362E0-A0AE-4A36-ABAE-2CFC48A9167C}"/>
              </a:ext>
            </a:extLst>
          </p:cNvPr>
          <p:cNvSpPr txBox="1"/>
          <p:nvPr/>
        </p:nvSpPr>
        <p:spPr>
          <a:xfrm>
            <a:off x="6989056" y="1069992"/>
            <a:ext cx="484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파일이 업로드 된 경우 정보를 읽어오도록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B0E01E9-2640-4206-8B4F-6D8E5B0FD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7" r="34712" b="3635"/>
          <a:stretch/>
        </p:blipFill>
        <p:spPr>
          <a:xfrm>
            <a:off x="423333" y="1625002"/>
            <a:ext cx="6079067" cy="4011697"/>
          </a:xfrm>
        </p:spPr>
      </p:pic>
      <p:pic>
        <p:nvPicPr>
          <p:cNvPr id="19" name="내용 개체 틀 11">
            <a:extLst>
              <a:ext uri="{FF2B5EF4-FFF2-40B4-BE49-F238E27FC236}">
                <a16:creationId xmlns:a16="http://schemas.microsoft.com/office/drawing/2014/main" id="{18C70E2D-49BE-4285-B06F-86849CD9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2" t="86668" r="55027" b="3635"/>
          <a:stretch/>
        </p:blipFill>
        <p:spPr>
          <a:xfrm>
            <a:off x="787400" y="5232997"/>
            <a:ext cx="3750734" cy="4037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내용 개체 틀 11">
            <a:extLst>
              <a:ext uri="{FF2B5EF4-FFF2-40B4-BE49-F238E27FC236}">
                <a16:creationId xmlns:a16="http://schemas.microsoft.com/office/drawing/2014/main" id="{25A7DEA5-D8C6-46AC-9CE4-E3B9BDC28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3" t="4692" r="57216" b="64597"/>
          <a:stretch/>
        </p:blipFill>
        <p:spPr>
          <a:xfrm>
            <a:off x="787400" y="1820333"/>
            <a:ext cx="3539068" cy="1278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7B1A91-4255-42BA-9101-5C045AA23A0E}"/>
              </a:ext>
            </a:extLst>
          </p:cNvPr>
          <p:cNvSpPr/>
          <p:nvPr/>
        </p:nvSpPr>
        <p:spPr>
          <a:xfrm>
            <a:off x="7809843" y="1998847"/>
            <a:ext cx="3250318" cy="7965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Website</a:t>
            </a:r>
            <a:r>
              <a:rPr lang="ko-KR" altLang="en-US" sz="1400" dirty="0">
                <a:solidFill>
                  <a:schemeClr val="tx1"/>
                </a:solidFill>
              </a:rPr>
              <a:t>에 업로드 된 파일과 사용자 정보를 읽어 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8035D96-4BF8-48F8-8255-4AEE32BDFEED}"/>
              </a:ext>
            </a:extLst>
          </p:cNvPr>
          <p:cNvSpPr/>
          <p:nvPr/>
        </p:nvSpPr>
        <p:spPr>
          <a:xfrm>
            <a:off x="7809843" y="4627632"/>
            <a:ext cx="3250318" cy="7965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127.0.0.1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host </a:t>
            </a:r>
            <a:r>
              <a:rPr lang="ko-KR" altLang="en-US" sz="1400" dirty="0">
                <a:solidFill>
                  <a:schemeClr val="tx1"/>
                </a:solidFill>
              </a:rPr>
              <a:t>지정 시 로컬에서만 접속가능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05A4AF-CA7A-4A0D-892B-12E4355E007C}"/>
              </a:ext>
            </a:extLst>
          </p:cNvPr>
          <p:cNvCxnSpPr>
            <a:stCxn id="21" idx="3"/>
          </p:cNvCxnSpPr>
          <p:nvPr/>
        </p:nvCxnSpPr>
        <p:spPr>
          <a:xfrm flipV="1">
            <a:off x="4326468" y="2294467"/>
            <a:ext cx="3572932" cy="165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E0FA57C-C2DD-4DD0-9923-08493EF0326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538134" y="4929600"/>
            <a:ext cx="3361266" cy="505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28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806420-4EBA-4A82-9413-1DAADBA9D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940" y="908334"/>
            <a:ext cx="10174120" cy="200052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7B0C15E-A6B6-4ECE-A1E4-2C164366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실행 및 정보 가져오기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1C453E1-F055-47BC-B724-CF4B6A8AD8F6}"/>
              </a:ext>
            </a:extLst>
          </p:cNvPr>
          <p:cNvSpPr/>
          <p:nvPr/>
        </p:nvSpPr>
        <p:spPr>
          <a:xfrm rot="16200000">
            <a:off x="1209341" y="2875689"/>
            <a:ext cx="1588987" cy="2352123"/>
          </a:xfrm>
          <a:prstGeom prst="downArrow">
            <a:avLst/>
          </a:prstGeom>
          <a:solidFill>
            <a:srgbClr val="00A471"/>
          </a:solidFill>
          <a:ln>
            <a:solidFill>
              <a:srgbClr val="00A47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196B30-07A4-4E31-BBE5-FD4D2CD8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27" y="2916207"/>
            <a:ext cx="5439145" cy="3100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D1022-56C0-468B-84DA-765EE64CAA82}"/>
              </a:ext>
            </a:extLst>
          </p:cNvPr>
          <p:cNvSpPr txBox="1"/>
          <p:nvPr/>
        </p:nvSpPr>
        <p:spPr>
          <a:xfrm>
            <a:off x="827773" y="6109469"/>
            <a:ext cx="1072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HTML </a:t>
            </a:r>
            <a:r>
              <a:rPr lang="ko-KR" altLang="en-US" sz="1600" dirty="0"/>
              <a:t>구동 코드를 동작 시 </a:t>
            </a:r>
            <a:r>
              <a:rPr lang="en-US" altLang="ko-KR" sz="1600" dirty="0"/>
              <a:t>“http://</a:t>
            </a:r>
            <a:r>
              <a:rPr lang="ko-KR" altLang="en-US" sz="1600" dirty="0"/>
              <a:t>서버 </a:t>
            </a:r>
            <a:r>
              <a:rPr lang="en-US" altLang="ko-KR" sz="1600" dirty="0"/>
              <a:t>IP:</a:t>
            </a:r>
            <a:r>
              <a:rPr lang="ko-KR" altLang="en-US" sz="1600" dirty="0"/>
              <a:t>개방 포트</a:t>
            </a:r>
            <a:r>
              <a:rPr lang="en-US" altLang="ko-KR" sz="1600" dirty="0"/>
              <a:t>”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디바이스 종류와 상관없이  </a:t>
            </a:r>
            <a:r>
              <a:rPr lang="en-US" altLang="ko-KR" sz="1600" dirty="0"/>
              <a:t>website </a:t>
            </a:r>
            <a:r>
              <a:rPr lang="ko-KR" altLang="en-US" sz="1600" dirty="0"/>
              <a:t>접속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0932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0A0940-3271-4E58-96DC-6E7E007B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5729AE4-491A-4DC1-9400-696C7252E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51" y="2731203"/>
            <a:ext cx="4267200" cy="2284594"/>
          </a:xfr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CB572A-65B5-4972-A1EA-074C8BF17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410" y="1562413"/>
            <a:ext cx="3346258" cy="20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4861C8-108F-4F76-9571-CFF459D55CB9}"/>
              </a:ext>
            </a:extLst>
          </p:cNvPr>
          <p:cNvSpPr/>
          <p:nvPr/>
        </p:nvSpPr>
        <p:spPr>
          <a:xfrm>
            <a:off x="5200476" y="3429000"/>
            <a:ext cx="2061283" cy="889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FB7C9-6D94-4861-9330-5D34604764CD}"/>
              </a:ext>
            </a:extLst>
          </p:cNvPr>
          <p:cNvSpPr txBox="1"/>
          <p:nvPr/>
        </p:nvSpPr>
        <p:spPr>
          <a:xfrm>
            <a:off x="990599" y="1011913"/>
            <a:ext cx="1021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계정과 </a:t>
            </a:r>
            <a:r>
              <a:rPr lang="en-US" altLang="ko-KR" dirty="0"/>
              <a:t>Password</a:t>
            </a:r>
            <a:r>
              <a:rPr lang="ko-KR" altLang="en-US" dirty="0"/>
              <a:t>를 확인하고 승인된 사용자만 업로드 할 수 있도록 코드를 수정하십시오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C648D-C46F-4779-BF3F-18E1A786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410" y="4102581"/>
            <a:ext cx="3346258" cy="1990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4455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0A0940-3271-4E58-96DC-6E7E007B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4861C8-108F-4F76-9571-CFF459D55CB9}"/>
              </a:ext>
            </a:extLst>
          </p:cNvPr>
          <p:cNvSpPr/>
          <p:nvPr/>
        </p:nvSpPr>
        <p:spPr>
          <a:xfrm>
            <a:off x="4377937" y="3429000"/>
            <a:ext cx="2061283" cy="889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FB7C9-6D94-4861-9330-5D34604764CD}"/>
              </a:ext>
            </a:extLst>
          </p:cNvPr>
          <p:cNvSpPr txBox="1"/>
          <p:nvPr/>
        </p:nvSpPr>
        <p:spPr>
          <a:xfrm>
            <a:off x="664633" y="1093379"/>
            <a:ext cx="1086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파일과 인증 파일을 비교하여 변조 혹은 잘못된 파일이 아닌지 확인하도록 </a:t>
            </a:r>
            <a:r>
              <a:rPr lang="ko-KR" altLang="en-US"/>
              <a:t>코드를 수정하십시오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9D2840BD-DEAC-453A-8BC2-648087D95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65" y="2564614"/>
            <a:ext cx="3749574" cy="2691555"/>
          </a:xfr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B2F148-FDA3-4949-81F4-907D29301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19" y="1655101"/>
            <a:ext cx="2818567" cy="2218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65184C3-B677-4BD7-8207-C85D9A5F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619" y="4020825"/>
            <a:ext cx="2818567" cy="2305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0386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128784" y="2691747"/>
            <a:ext cx="1935146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MQTT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Publisher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09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70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OTA </a:t>
            </a:r>
            <a:r>
              <a:rPr lang="ko-KR" altLang="en-US" dirty="0"/>
              <a:t>구현 개요</a:t>
            </a:r>
          </a:p>
        </p:txBody>
      </p:sp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482144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310018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3" t="41484" r="39931" b="33326"/>
          <a:stretch/>
        </p:blipFill>
        <p:spPr>
          <a:xfrm>
            <a:off x="998532" y="4108894"/>
            <a:ext cx="2240435" cy="13879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4741873" y="4206906"/>
            <a:ext cx="1800000" cy="12780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9" b="14499"/>
          <a:stretch/>
        </p:blipFill>
        <p:spPr>
          <a:xfrm>
            <a:off x="1218750" y="1386869"/>
            <a:ext cx="1800000" cy="1278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3018750" y="2018046"/>
            <a:ext cx="1723123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553948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4845920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01" y="1212978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89" y="3043184"/>
            <a:ext cx="687421" cy="687421"/>
          </a:xfrm>
          <a:prstGeom prst="rect">
            <a:avLst/>
          </a:prstGeom>
        </p:spPr>
      </p:pic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3838197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57" y="4383631"/>
            <a:ext cx="991999" cy="991999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V="1">
            <a:off x="2118750" y="2664897"/>
            <a:ext cx="0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15" y="3150776"/>
            <a:ext cx="687421" cy="687421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45983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40405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48493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018637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76560" y="102779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4644" y="3671994"/>
            <a:ext cx="991999" cy="9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46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22782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171418" y="3253416"/>
            <a:ext cx="4199790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mosquitto</a:t>
            </a:r>
            <a:r>
              <a:rPr lang="ko-KR" altLang="en-US" sz="1600" b="1" dirty="0"/>
              <a:t>를 활용하여 </a:t>
            </a:r>
            <a:r>
              <a:rPr lang="en-US" altLang="ko-KR" sz="1600" b="1" dirty="0"/>
              <a:t>publish client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구현한다</a:t>
            </a:r>
            <a:endParaRPr lang="en-US" altLang="ko-KR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구현한 </a:t>
            </a:r>
            <a:r>
              <a:rPr lang="en-US" altLang="ko-KR" sz="1600" b="1" dirty="0"/>
              <a:t>publish client</a:t>
            </a:r>
            <a:r>
              <a:rPr lang="ko-KR" altLang="en-US" sz="1600" b="1" dirty="0"/>
              <a:t>를 통해 </a:t>
            </a:r>
            <a:r>
              <a:rPr lang="en-US" altLang="ko-KR" sz="1600" b="1" dirty="0"/>
              <a:t>broad casting </a:t>
            </a:r>
            <a:r>
              <a:rPr lang="ko-KR" altLang="en-US" sz="1600" b="1" dirty="0"/>
              <a:t>하고자 하는 메시지를 </a:t>
            </a:r>
            <a:r>
              <a:rPr lang="en-US" altLang="ko-KR" sz="1600" b="1" dirty="0"/>
              <a:t>Broker</a:t>
            </a:r>
            <a:r>
              <a:rPr lang="ko-KR" altLang="en-US" sz="1600" b="1" dirty="0"/>
              <a:t>에 전달한다</a:t>
            </a:r>
            <a:endParaRPr lang="en-US" altLang="ko-KR" sz="160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6E15AB-AD52-4F00-9352-6F23D484D82E}"/>
              </a:ext>
            </a:extLst>
          </p:cNvPr>
          <p:cNvSpPr/>
          <p:nvPr/>
        </p:nvSpPr>
        <p:spPr>
          <a:xfrm>
            <a:off x="725373" y="1128073"/>
            <a:ext cx="2695575" cy="188841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2179971"/>
            <a:ext cx="1751698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715873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4406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71F72DE-4E05-4639-8B07-FA13DA2529B7}"/>
              </a:ext>
            </a:extLst>
          </p:cNvPr>
          <p:cNvSpPr/>
          <p:nvPr/>
        </p:nvSpPr>
        <p:spPr>
          <a:xfrm>
            <a:off x="600075" y="1047750"/>
            <a:ext cx="6312449" cy="5133975"/>
          </a:xfrm>
          <a:custGeom>
            <a:avLst/>
            <a:gdLst>
              <a:gd name="connsiteX0" fmla="*/ 340516 w 6312449"/>
              <a:gd name="connsiteY0" fmla="*/ 0 h 5133975"/>
              <a:gd name="connsiteX1" fmla="*/ 5971933 w 6312449"/>
              <a:gd name="connsiteY1" fmla="*/ 0 h 5133975"/>
              <a:gd name="connsiteX2" fmla="*/ 6312449 w 6312449"/>
              <a:gd name="connsiteY2" fmla="*/ 340516 h 5133975"/>
              <a:gd name="connsiteX3" fmla="*/ 6312449 w 6312449"/>
              <a:gd name="connsiteY3" fmla="*/ 443028 h 5133975"/>
              <a:gd name="connsiteX4" fmla="*/ 6312449 w 6312449"/>
              <a:gd name="connsiteY4" fmla="*/ 1702537 h 5133975"/>
              <a:gd name="connsiteX5" fmla="*/ 6312449 w 6312449"/>
              <a:gd name="connsiteY5" fmla="*/ 4706800 h 5133975"/>
              <a:gd name="connsiteX6" fmla="*/ 5885274 w 6312449"/>
              <a:gd name="connsiteY6" fmla="*/ 5133975 h 5133975"/>
              <a:gd name="connsiteX7" fmla="*/ 4176624 w 6312449"/>
              <a:gd name="connsiteY7" fmla="*/ 5133975 h 5133975"/>
              <a:gd name="connsiteX8" fmla="*/ 3749449 w 6312449"/>
              <a:gd name="connsiteY8" fmla="*/ 4706800 h 5133975"/>
              <a:gd name="connsiteX9" fmla="*/ 3749449 w 6312449"/>
              <a:gd name="connsiteY9" fmla="*/ 2043053 h 5133975"/>
              <a:gd name="connsiteX10" fmla="*/ 340516 w 6312449"/>
              <a:gd name="connsiteY10" fmla="*/ 2043053 h 5133975"/>
              <a:gd name="connsiteX11" fmla="*/ 0 w 6312449"/>
              <a:gd name="connsiteY11" fmla="*/ 1702537 h 5133975"/>
              <a:gd name="connsiteX12" fmla="*/ 0 w 6312449"/>
              <a:gd name="connsiteY12" fmla="*/ 340516 h 5133975"/>
              <a:gd name="connsiteX13" fmla="*/ 340516 w 6312449"/>
              <a:gd name="connsiteY13" fmla="*/ 0 h 513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2449" h="5133975">
                <a:moveTo>
                  <a:pt x="340516" y="0"/>
                </a:moveTo>
                <a:lnTo>
                  <a:pt x="5971933" y="0"/>
                </a:lnTo>
                <a:cubicBezTo>
                  <a:pt x="6159995" y="0"/>
                  <a:pt x="6312449" y="152454"/>
                  <a:pt x="6312449" y="340516"/>
                </a:cubicBezTo>
                <a:lnTo>
                  <a:pt x="6312449" y="443028"/>
                </a:lnTo>
                <a:lnTo>
                  <a:pt x="6312449" y="1702537"/>
                </a:lnTo>
                <a:lnTo>
                  <a:pt x="6312449" y="4706800"/>
                </a:lnTo>
                <a:cubicBezTo>
                  <a:pt x="6312449" y="4942722"/>
                  <a:pt x="6121196" y="5133975"/>
                  <a:pt x="5885274" y="5133975"/>
                </a:cubicBezTo>
                <a:lnTo>
                  <a:pt x="4176624" y="5133975"/>
                </a:lnTo>
                <a:cubicBezTo>
                  <a:pt x="3940702" y="5133975"/>
                  <a:pt x="3749449" y="4942722"/>
                  <a:pt x="3749449" y="4706800"/>
                </a:cubicBezTo>
                <a:lnTo>
                  <a:pt x="3749449" y="2043053"/>
                </a:lnTo>
                <a:lnTo>
                  <a:pt x="340516" y="2043053"/>
                </a:lnTo>
                <a:cubicBezTo>
                  <a:pt x="152454" y="2043053"/>
                  <a:pt x="0" y="1890599"/>
                  <a:pt x="0" y="1702537"/>
                </a:cubicBezTo>
                <a:lnTo>
                  <a:pt x="0" y="340516"/>
                </a:lnTo>
                <a:cubicBezTo>
                  <a:pt x="0" y="152454"/>
                  <a:pt x="152454" y="0"/>
                  <a:pt x="34051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2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60E6A1B-C185-4AAD-858B-EF1C2F96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4AA9B-7AB5-41CF-AFF8-4373733F2B3A}"/>
              </a:ext>
            </a:extLst>
          </p:cNvPr>
          <p:cNvSpPr txBox="1"/>
          <p:nvPr/>
        </p:nvSpPr>
        <p:spPr>
          <a:xfrm>
            <a:off x="6934801" y="3756217"/>
            <a:ext cx="3335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mqtt</a:t>
            </a:r>
            <a:r>
              <a:rPr lang="ko-KR" altLang="en-US" sz="1600" dirty="0"/>
              <a:t> 라이브러리를 설치합니다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5FE40-7A2C-4705-84AE-68DD01A6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1"/>
          <a:stretch/>
        </p:blipFill>
        <p:spPr>
          <a:xfrm>
            <a:off x="1093087" y="3429000"/>
            <a:ext cx="5651284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54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0C2939-FAFE-4F62-B169-154033D6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r="36765" b="37416"/>
          <a:stretch/>
        </p:blipFill>
        <p:spPr>
          <a:xfrm>
            <a:off x="290763" y="1835836"/>
            <a:ext cx="5867400" cy="238476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60E6A1B-C185-4AAD-858B-EF1C2F96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A9CA2B1-709F-43E6-A31B-7A926DF0C7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360333" y="2086974"/>
            <a:ext cx="4216403" cy="5829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393ED9-CFCD-44ED-8422-BEEC68373BDF}"/>
              </a:ext>
            </a:extLst>
          </p:cNvPr>
          <p:cNvSpPr/>
          <p:nvPr/>
        </p:nvSpPr>
        <p:spPr>
          <a:xfrm>
            <a:off x="8517467" y="1921307"/>
            <a:ext cx="3005666" cy="52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 </a:t>
            </a:r>
            <a:r>
              <a:rPr lang="ko-KR" altLang="en-US" sz="1400" dirty="0">
                <a:solidFill>
                  <a:schemeClr val="tx1"/>
                </a:solidFill>
              </a:rPr>
              <a:t>통신을 위한 연결 이벤트 </a:t>
            </a:r>
            <a:r>
              <a:rPr lang="ko-KR" altLang="en-US" sz="1400" dirty="0" err="1">
                <a:solidFill>
                  <a:schemeClr val="tx1"/>
                </a:solidFill>
              </a:rPr>
              <a:t>콜백</a:t>
            </a:r>
            <a:r>
              <a:rPr lang="ko-KR" altLang="en-US" sz="1400" dirty="0">
                <a:solidFill>
                  <a:schemeClr val="tx1"/>
                </a:solidFill>
              </a:rPr>
              <a:t>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FAEA50E-082C-4262-8FB4-583DC416A6E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360333" y="3034004"/>
            <a:ext cx="4216403" cy="434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B45DFF-B368-43A0-8172-8675808028DD}"/>
              </a:ext>
            </a:extLst>
          </p:cNvPr>
          <p:cNvSpPr/>
          <p:nvPr/>
        </p:nvSpPr>
        <p:spPr>
          <a:xfrm>
            <a:off x="8517467" y="2822094"/>
            <a:ext cx="3005666" cy="646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</a:t>
            </a:r>
            <a:r>
              <a:rPr lang="ko-KR" altLang="en-US" sz="1400" dirty="0">
                <a:solidFill>
                  <a:schemeClr val="tx1"/>
                </a:solidFill>
              </a:rPr>
              <a:t> 통신 이후 연결 종류를 위한 이벤트 </a:t>
            </a:r>
            <a:r>
              <a:rPr lang="ko-KR" altLang="en-US" sz="1400" dirty="0" err="1">
                <a:solidFill>
                  <a:schemeClr val="tx1"/>
                </a:solidFill>
              </a:rPr>
              <a:t>콜백</a:t>
            </a:r>
            <a:r>
              <a:rPr lang="ko-KR" altLang="en-US" sz="1400" dirty="0">
                <a:solidFill>
                  <a:schemeClr val="tx1"/>
                </a:solidFill>
              </a:rPr>
              <a:t> 함수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E91CE14-72B9-4C1E-A591-316B992D40D7}"/>
              </a:ext>
            </a:extLst>
          </p:cNvPr>
          <p:cNvSpPr/>
          <p:nvPr/>
        </p:nvSpPr>
        <p:spPr>
          <a:xfrm>
            <a:off x="8576736" y="3834583"/>
            <a:ext cx="2946397" cy="7018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 </a:t>
            </a:r>
            <a:r>
              <a:rPr lang="ko-KR" altLang="en-US" sz="1400" dirty="0">
                <a:solidFill>
                  <a:schemeClr val="tx1"/>
                </a:solidFill>
              </a:rPr>
              <a:t>통신 중 </a:t>
            </a:r>
            <a:r>
              <a:rPr lang="en-US" altLang="ko-KR" sz="1400" dirty="0">
                <a:solidFill>
                  <a:schemeClr val="tx1"/>
                </a:solidFill>
              </a:rPr>
              <a:t>message </a:t>
            </a:r>
            <a:r>
              <a:rPr lang="ko-KR" altLang="en-US" sz="1400" dirty="0">
                <a:solidFill>
                  <a:schemeClr val="tx1"/>
                </a:solidFill>
              </a:rPr>
              <a:t>전송을 위한 이벤트 </a:t>
            </a:r>
            <a:r>
              <a:rPr lang="ko-KR" altLang="en-US" sz="1400" dirty="0" err="1">
                <a:solidFill>
                  <a:schemeClr val="tx1"/>
                </a:solidFill>
              </a:rPr>
              <a:t>콜백</a:t>
            </a:r>
            <a:r>
              <a:rPr lang="ko-KR" altLang="en-US" sz="1400" dirty="0">
                <a:solidFill>
                  <a:schemeClr val="tx1"/>
                </a:solidFill>
              </a:rPr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4AA9B-7AB5-41CF-AFF8-4373733F2B3A}"/>
              </a:ext>
            </a:extLst>
          </p:cNvPr>
          <p:cNvSpPr txBox="1"/>
          <p:nvPr/>
        </p:nvSpPr>
        <p:spPr>
          <a:xfrm>
            <a:off x="7183714" y="1098567"/>
            <a:ext cx="4686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Publisher</a:t>
            </a:r>
            <a:r>
              <a:rPr lang="ko-KR" altLang="en-US" sz="1600" dirty="0"/>
              <a:t>를 위한 연결</a:t>
            </a:r>
            <a:r>
              <a:rPr lang="en-US" altLang="ko-KR" sz="1600" dirty="0"/>
              <a:t>, </a:t>
            </a:r>
            <a:r>
              <a:rPr lang="ko-KR" altLang="en-US" sz="1600" dirty="0"/>
              <a:t>해제</a:t>
            </a:r>
            <a:r>
              <a:rPr lang="en-US" altLang="ko-KR" sz="1600" dirty="0"/>
              <a:t>, </a:t>
            </a:r>
            <a:r>
              <a:rPr lang="ko-KR" altLang="en-US" sz="1600" dirty="0"/>
              <a:t>메시지 전송 </a:t>
            </a:r>
            <a:r>
              <a:rPr lang="ko-KR" altLang="en-US" sz="1600" dirty="0" err="1"/>
              <a:t>콜백</a:t>
            </a:r>
            <a:r>
              <a:rPr lang="ko-KR" altLang="en-US" sz="1600" dirty="0"/>
              <a:t> 함수 선언 및 메시지 전송 함수를 작성합니다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D72E8C-17A3-415F-87E6-1D80978F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52176" r="55377" b="38193"/>
          <a:stretch/>
        </p:blipFill>
        <p:spPr>
          <a:xfrm>
            <a:off x="668867" y="3823996"/>
            <a:ext cx="3691466" cy="367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DE2B5C-13FB-40D4-BB16-DB965BF9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38032" r="55377" b="52336"/>
          <a:stretch/>
        </p:blipFill>
        <p:spPr>
          <a:xfrm>
            <a:off x="668867" y="3285067"/>
            <a:ext cx="3691466" cy="367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749EA2-9C20-47CF-BC82-66DD9DCA0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10258" r="55377" b="66480"/>
          <a:stretch/>
        </p:blipFill>
        <p:spPr>
          <a:xfrm>
            <a:off x="668867" y="2226733"/>
            <a:ext cx="3691466" cy="8864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3E51897-7A74-48CB-9B90-C5F6446F00C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60333" y="4007500"/>
            <a:ext cx="4301067" cy="734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42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E76CFE02-678E-4E35-B710-A4DC40679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5" r="33646"/>
          <a:stretch/>
        </p:blipFill>
        <p:spPr>
          <a:xfrm>
            <a:off x="381000" y="1555727"/>
            <a:ext cx="6200775" cy="4305901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60E6A1B-C185-4AAD-858B-EF1C2F96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573B114-7C4D-4C40-970B-83817B7A72FD}"/>
              </a:ext>
            </a:extLst>
          </p:cNvPr>
          <p:cNvSpPr/>
          <p:nvPr/>
        </p:nvSpPr>
        <p:spPr>
          <a:xfrm>
            <a:off x="8541065" y="1962799"/>
            <a:ext cx="3182937" cy="52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 </a:t>
            </a:r>
            <a:r>
              <a:rPr lang="ko-KR" altLang="en-US" sz="1400" dirty="0">
                <a:solidFill>
                  <a:schemeClr val="tx1"/>
                </a:solidFill>
              </a:rPr>
              <a:t>클라이언트 선언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DD98CF-22AC-4EF0-A1E4-3D7CCD75271F}"/>
              </a:ext>
            </a:extLst>
          </p:cNvPr>
          <p:cNvSpPr txBox="1"/>
          <p:nvPr/>
        </p:nvSpPr>
        <p:spPr>
          <a:xfrm>
            <a:off x="6809532" y="1044136"/>
            <a:ext cx="5197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메시지를 전송하기 위해 </a:t>
            </a:r>
            <a:r>
              <a:rPr lang="en-US" altLang="ko-KR" sz="1600" dirty="0"/>
              <a:t>broker</a:t>
            </a:r>
            <a:r>
              <a:rPr lang="ko-KR" altLang="en-US" sz="1600" dirty="0"/>
              <a:t>와 연결하여 메시지를 전송합니다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F29FBE9-2651-4B12-A95F-1CD7B66BB69A}"/>
              </a:ext>
            </a:extLst>
          </p:cNvPr>
          <p:cNvSpPr/>
          <p:nvPr/>
        </p:nvSpPr>
        <p:spPr>
          <a:xfrm>
            <a:off x="8568267" y="3708678"/>
            <a:ext cx="3155735" cy="9419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Broker</a:t>
            </a:r>
            <a:r>
              <a:rPr lang="ko-KR" altLang="en-US" sz="1400" dirty="0">
                <a:solidFill>
                  <a:schemeClr val="tx1"/>
                </a:solidFill>
              </a:rPr>
              <a:t>와 연결하고 메시지를 전송합니다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0AF802F-7DB7-4481-8733-BA636EF6650A}"/>
              </a:ext>
            </a:extLst>
          </p:cNvPr>
          <p:cNvSpPr/>
          <p:nvPr/>
        </p:nvSpPr>
        <p:spPr>
          <a:xfrm>
            <a:off x="8568267" y="2716602"/>
            <a:ext cx="3155735" cy="9419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사용자 이름과 비밀번호 등 정보를 업데이트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BBB5678-55EA-4882-8BD8-33E71E2813E2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841713" y="2226358"/>
            <a:ext cx="4726554" cy="2120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BD5CA1-B848-43C9-9E72-AECF5FB2E43D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546600" y="3072657"/>
            <a:ext cx="4064000" cy="2744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11">
            <a:extLst>
              <a:ext uri="{FF2B5EF4-FFF2-40B4-BE49-F238E27FC236}">
                <a16:creationId xmlns:a16="http://schemas.microsoft.com/office/drawing/2014/main" id="{CB059F41-B12E-4C66-94ED-F80D050422EA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4318000" y="4075159"/>
            <a:ext cx="4292600" cy="7099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내용 개체 틀 40">
            <a:extLst>
              <a:ext uri="{FF2B5EF4-FFF2-40B4-BE49-F238E27FC236}">
                <a16:creationId xmlns:a16="http://schemas.microsoft.com/office/drawing/2014/main" id="{7D026F0D-FAD2-4361-9390-FA74D042C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3" t="50000" r="57095"/>
          <a:stretch/>
        </p:blipFill>
        <p:spPr>
          <a:xfrm>
            <a:off x="1057275" y="3708678"/>
            <a:ext cx="3260725" cy="2152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내용 개체 틀 40">
            <a:extLst>
              <a:ext uri="{FF2B5EF4-FFF2-40B4-BE49-F238E27FC236}">
                <a16:creationId xmlns:a16="http://schemas.microsoft.com/office/drawing/2014/main" id="{8C104454-C904-4516-AFE5-EA5D6D5C3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7" t="36869" r="54789" b="53661"/>
          <a:stretch/>
        </p:blipFill>
        <p:spPr>
          <a:xfrm>
            <a:off x="1057275" y="3143250"/>
            <a:ext cx="3489325" cy="407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내용 개체 틀 40">
            <a:extLst>
              <a:ext uri="{FF2B5EF4-FFF2-40B4-BE49-F238E27FC236}">
                <a16:creationId xmlns:a16="http://schemas.microsoft.com/office/drawing/2014/main" id="{684C3D5F-DCF2-4156-B17A-D383A7A46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" t="7890" r="62068" b="66892"/>
          <a:stretch/>
        </p:blipFill>
        <p:spPr>
          <a:xfrm>
            <a:off x="1057275" y="1895475"/>
            <a:ext cx="2784438" cy="1085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643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6BB159-6AF2-4DB5-9A55-518D9DBC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Publisher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E36CD-9AD4-4994-A7D1-89F5AF32DE52}"/>
              </a:ext>
            </a:extLst>
          </p:cNvPr>
          <p:cNvSpPr txBox="1"/>
          <p:nvPr/>
        </p:nvSpPr>
        <p:spPr>
          <a:xfrm>
            <a:off x="7146056" y="1063794"/>
            <a:ext cx="48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파일을 실행하여 </a:t>
            </a:r>
            <a:r>
              <a:rPr lang="en-US" altLang="ko-KR" sz="1600" dirty="0"/>
              <a:t>broker</a:t>
            </a:r>
            <a:r>
              <a:rPr lang="ko-KR" altLang="en-US" sz="1600" dirty="0"/>
              <a:t>와 연결하기 위한 사용자 정보와 보낼 메시지를 받는 함수를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6C4786C-2869-4195-945E-AF11A2A9B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2" r="43010"/>
          <a:stretch/>
        </p:blipFill>
        <p:spPr>
          <a:xfrm>
            <a:off x="409574" y="3079094"/>
            <a:ext cx="5295901" cy="143847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B65CD39-898E-4185-BF66-D1C003BD682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705475" y="3079094"/>
            <a:ext cx="2562225" cy="719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AD1CD6-08AE-4D75-BCEC-60BFDE46907A}"/>
              </a:ext>
            </a:extLst>
          </p:cNvPr>
          <p:cNvSpPr txBox="1"/>
          <p:nvPr/>
        </p:nvSpPr>
        <p:spPr>
          <a:xfrm>
            <a:off x="8267700" y="2923371"/>
            <a:ext cx="35147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사용자 </a:t>
            </a:r>
            <a:r>
              <a:rPr lang="en-US" altLang="ko-KR" sz="1400" dirty="0"/>
              <a:t>id</a:t>
            </a:r>
            <a:r>
              <a:rPr lang="ko-KR" altLang="en-US" sz="1400" dirty="0"/>
              <a:t>와 </a:t>
            </a:r>
            <a:r>
              <a:rPr lang="en-US" altLang="ko-KR" sz="1400" dirty="0"/>
              <a:t>pw</a:t>
            </a:r>
            <a:r>
              <a:rPr lang="ko-KR" altLang="en-US" sz="1400" dirty="0"/>
              <a:t>를 입력하여 </a:t>
            </a:r>
            <a:r>
              <a:rPr lang="en-US" altLang="ko-KR" sz="1400" dirty="0"/>
              <a:t>broker</a:t>
            </a:r>
            <a:r>
              <a:rPr lang="ko-KR" altLang="en-US" sz="1400" dirty="0"/>
              <a:t>와 연결 할 수 있도록 하고 보내고자 하는 메시지를 입력하여 </a:t>
            </a:r>
            <a:r>
              <a:rPr lang="en-US" altLang="ko-KR" sz="1400" dirty="0"/>
              <a:t>publish</a:t>
            </a:r>
            <a:r>
              <a:rPr lang="ko-KR" altLang="en-US" sz="1400" dirty="0"/>
              <a:t>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4276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0FFCD24-B0A2-463E-AC86-1BBAB5B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74F5B-96E1-4B87-9072-4CD69002A74F}"/>
              </a:ext>
            </a:extLst>
          </p:cNvPr>
          <p:cNvSpPr txBox="1"/>
          <p:nvPr/>
        </p:nvSpPr>
        <p:spPr>
          <a:xfrm>
            <a:off x="1347557" y="1117240"/>
            <a:ext cx="8968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반복적으로 메시지를 전송하고 </a:t>
            </a:r>
            <a:r>
              <a:rPr lang="en-US" altLang="ko-KR" sz="1600" dirty="0"/>
              <a:t>command</a:t>
            </a:r>
            <a:r>
              <a:rPr lang="ko-KR" altLang="en-US" sz="1600" dirty="0"/>
              <a:t>를 입력 받았을 때 다른 동작을 수행하도록 수정하세요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08A1B7B-E02E-47D4-8BFD-99E4F417C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00" y="1672044"/>
            <a:ext cx="10612331" cy="4191585"/>
          </a:xfrm>
        </p:spPr>
      </p:pic>
    </p:spTree>
    <p:extLst>
      <p:ext uri="{BB962C8B-B14F-4D97-AF65-F5344CB8AC3E}">
        <p14:creationId xmlns:p14="http://schemas.microsoft.com/office/powerpoint/2010/main" val="2616461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9D3473-1B91-4A3C-8F1E-364DC9258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176" y="1862347"/>
            <a:ext cx="10545647" cy="4572638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4231644-9AC8-499B-91DF-C0808663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89922-377C-4376-9C01-93F20FD95EB4}"/>
              </a:ext>
            </a:extLst>
          </p:cNvPr>
          <p:cNvSpPr txBox="1"/>
          <p:nvPr/>
        </p:nvSpPr>
        <p:spPr>
          <a:xfrm>
            <a:off x="1288290" y="1295041"/>
            <a:ext cx="8968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 계정에 따라 </a:t>
            </a:r>
            <a:r>
              <a:rPr lang="en-US" altLang="ko-KR" sz="1600" dirty="0"/>
              <a:t>publish </a:t>
            </a:r>
            <a:r>
              <a:rPr lang="ko-KR" altLang="en-US" sz="1600" dirty="0"/>
              <a:t>가능한 주제를 제한하여 관리할 수 있도록 코드를 수정하십시오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5541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011504" y="2691747"/>
            <a:ext cx="2168992" cy="14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MQTT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Subscriber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10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90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Subscriber</a:t>
            </a:r>
            <a:endParaRPr lang="ko-KR" altLang="en-US" dirty="0"/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22782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7076611" y="4174601"/>
            <a:ext cx="4590514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mosquitto</a:t>
            </a:r>
            <a:r>
              <a:rPr lang="ko-KR" altLang="en-US" sz="1600" b="1" dirty="0"/>
              <a:t>를 활용하여 </a:t>
            </a:r>
            <a:r>
              <a:rPr lang="en-US" altLang="ko-KR" sz="1600" b="1" dirty="0"/>
              <a:t>subscribe client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구현한다</a:t>
            </a:r>
            <a:endParaRPr lang="en-US" altLang="ko-KR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구현한 </a:t>
            </a:r>
            <a:r>
              <a:rPr lang="en-US" altLang="ko-KR" sz="1600" b="1" dirty="0"/>
              <a:t>subscribe client</a:t>
            </a:r>
            <a:r>
              <a:rPr lang="ko-KR" altLang="en-US" sz="1600" b="1" dirty="0"/>
              <a:t>를 통해 특정 혹은 다수의 </a:t>
            </a:r>
            <a:r>
              <a:rPr lang="en-US" altLang="ko-KR" sz="1600" b="1" dirty="0"/>
              <a:t>topic</a:t>
            </a:r>
            <a:r>
              <a:rPr lang="ko-KR" altLang="en-US" sz="1600" b="1" dirty="0"/>
              <a:t>을 구독하여 </a:t>
            </a:r>
            <a:r>
              <a:rPr lang="en-US" altLang="ko-KR" sz="1600" b="1" dirty="0"/>
              <a:t>broad casting </a:t>
            </a:r>
            <a:r>
              <a:rPr lang="ko-KR" altLang="en-US" sz="1600" b="1" dirty="0"/>
              <a:t>된 메시지를 </a:t>
            </a:r>
            <a:r>
              <a:rPr lang="en-US" altLang="ko-KR" sz="1600" b="1" dirty="0"/>
              <a:t>Broker</a:t>
            </a:r>
            <a:r>
              <a:rPr lang="ko-KR" altLang="en-US" sz="1600" b="1" dirty="0"/>
              <a:t>로 부터 수신한다</a:t>
            </a:r>
            <a:endParaRPr lang="en-US" altLang="ko-KR" sz="160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6E15AB-AD52-4F00-9352-6F23D484D82E}"/>
              </a:ext>
            </a:extLst>
          </p:cNvPr>
          <p:cNvSpPr/>
          <p:nvPr/>
        </p:nvSpPr>
        <p:spPr>
          <a:xfrm>
            <a:off x="4437719" y="4209783"/>
            <a:ext cx="2397980" cy="188841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1910805"/>
            <a:ext cx="1630909" cy="277003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521084" y="2446707"/>
            <a:ext cx="120789" cy="192212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84" y="137490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71F72DE-4E05-4639-8B07-FA13DA2529B7}"/>
              </a:ext>
            </a:extLst>
          </p:cNvPr>
          <p:cNvSpPr/>
          <p:nvPr/>
        </p:nvSpPr>
        <p:spPr>
          <a:xfrm>
            <a:off x="600075" y="1047750"/>
            <a:ext cx="6312449" cy="5133975"/>
          </a:xfrm>
          <a:custGeom>
            <a:avLst/>
            <a:gdLst>
              <a:gd name="connsiteX0" fmla="*/ 340516 w 6312449"/>
              <a:gd name="connsiteY0" fmla="*/ 0 h 5133975"/>
              <a:gd name="connsiteX1" fmla="*/ 5971933 w 6312449"/>
              <a:gd name="connsiteY1" fmla="*/ 0 h 5133975"/>
              <a:gd name="connsiteX2" fmla="*/ 6312449 w 6312449"/>
              <a:gd name="connsiteY2" fmla="*/ 340516 h 5133975"/>
              <a:gd name="connsiteX3" fmla="*/ 6312449 w 6312449"/>
              <a:gd name="connsiteY3" fmla="*/ 443028 h 5133975"/>
              <a:gd name="connsiteX4" fmla="*/ 6312449 w 6312449"/>
              <a:gd name="connsiteY4" fmla="*/ 1702537 h 5133975"/>
              <a:gd name="connsiteX5" fmla="*/ 6312449 w 6312449"/>
              <a:gd name="connsiteY5" fmla="*/ 4706800 h 5133975"/>
              <a:gd name="connsiteX6" fmla="*/ 5885274 w 6312449"/>
              <a:gd name="connsiteY6" fmla="*/ 5133975 h 5133975"/>
              <a:gd name="connsiteX7" fmla="*/ 4176624 w 6312449"/>
              <a:gd name="connsiteY7" fmla="*/ 5133975 h 5133975"/>
              <a:gd name="connsiteX8" fmla="*/ 3749449 w 6312449"/>
              <a:gd name="connsiteY8" fmla="*/ 4706800 h 5133975"/>
              <a:gd name="connsiteX9" fmla="*/ 3749449 w 6312449"/>
              <a:gd name="connsiteY9" fmla="*/ 2043053 h 5133975"/>
              <a:gd name="connsiteX10" fmla="*/ 340516 w 6312449"/>
              <a:gd name="connsiteY10" fmla="*/ 2043053 h 5133975"/>
              <a:gd name="connsiteX11" fmla="*/ 0 w 6312449"/>
              <a:gd name="connsiteY11" fmla="*/ 1702537 h 5133975"/>
              <a:gd name="connsiteX12" fmla="*/ 0 w 6312449"/>
              <a:gd name="connsiteY12" fmla="*/ 340516 h 5133975"/>
              <a:gd name="connsiteX13" fmla="*/ 340516 w 6312449"/>
              <a:gd name="connsiteY13" fmla="*/ 0 h 513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2449" h="5133975">
                <a:moveTo>
                  <a:pt x="340516" y="0"/>
                </a:moveTo>
                <a:lnTo>
                  <a:pt x="5971933" y="0"/>
                </a:lnTo>
                <a:cubicBezTo>
                  <a:pt x="6159995" y="0"/>
                  <a:pt x="6312449" y="152454"/>
                  <a:pt x="6312449" y="340516"/>
                </a:cubicBezTo>
                <a:lnTo>
                  <a:pt x="6312449" y="443028"/>
                </a:lnTo>
                <a:lnTo>
                  <a:pt x="6312449" y="1702537"/>
                </a:lnTo>
                <a:lnTo>
                  <a:pt x="6312449" y="4706800"/>
                </a:lnTo>
                <a:cubicBezTo>
                  <a:pt x="6312449" y="4942722"/>
                  <a:pt x="6121196" y="5133975"/>
                  <a:pt x="5885274" y="5133975"/>
                </a:cubicBezTo>
                <a:lnTo>
                  <a:pt x="4176624" y="5133975"/>
                </a:lnTo>
                <a:cubicBezTo>
                  <a:pt x="3940702" y="5133975"/>
                  <a:pt x="3749449" y="4942722"/>
                  <a:pt x="3749449" y="4706800"/>
                </a:cubicBezTo>
                <a:lnTo>
                  <a:pt x="3749449" y="2043053"/>
                </a:lnTo>
                <a:lnTo>
                  <a:pt x="340516" y="2043053"/>
                </a:lnTo>
                <a:cubicBezTo>
                  <a:pt x="152454" y="2043053"/>
                  <a:pt x="0" y="1890599"/>
                  <a:pt x="0" y="1702537"/>
                </a:cubicBezTo>
                <a:lnTo>
                  <a:pt x="0" y="340516"/>
                </a:lnTo>
                <a:cubicBezTo>
                  <a:pt x="0" y="152454"/>
                  <a:pt x="152454" y="0"/>
                  <a:pt x="34051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68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3D60259-2D8B-4BC8-84B5-F758580F0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60"/>
          <a:stretch/>
        </p:blipFill>
        <p:spPr>
          <a:xfrm>
            <a:off x="189571" y="1101136"/>
            <a:ext cx="5554004" cy="512516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400C638-3CFD-4369-8AA7-F8FBCC70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Subscriber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E80C8E-BAFB-4D31-8A3A-5D82095822D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591050" y="2381251"/>
            <a:ext cx="4429099" cy="1202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8DF264-0A5A-44A8-9542-EEB41C65E7A8}"/>
              </a:ext>
            </a:extLst>
          </p:cNvPr>
          <p:cNvSpPr/>
          <p:nvPr/>
        </p:nvSpPr>
        <p:spPr>
          <a:xfrm>
            <a:off x="9020149" y="2343782"/>
            <a:ext cx="2652495" cy="52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 </a:t>
            </a:r>
            <a:r>
              <a:rPr lang="ko-KR" altLang="en-US" sz="1400" dirty="0">
                <a:solidFill>
                  <a:schemeClr val="tx1"/>
                </a:solidFill>
              </a:rPr>
              <a:t>통신을 위한 연결 이벤트 </a:t>
            </a:r>
            <a:r>
              <a:rPr lang="ko-KR" altLang="en-US" sz="1400" dirty="0" err="1">
                <a:solidFill>
                  <a:schemeClr val="tx1"/>
                </a:solidFill>
              </a:rPr>
              <a:t>콜백</a:t>
            </a:r>
            <a:r>
              <a:rPr lang="ko-KR" altLang="en-US" sz="1400" dirty="0">
                <a:solidFill>
                  <a:schemeClr val="tx1"/>
                </a:solidFill>
              </a:rPr>
              <a:t> 함수</a:t>
            </a:r>
          </a:p>
        </p:txBody>
      </p: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40563C49-0622-4DE9-AD1E-AD018BC9D41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91050" y="4097290"/>
            <a:ext cx="4429099" cy="2529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0D8E71B-159E-4646-AF59-B2E1DFEE398D}"/>
              </a:ext>
            </a:extLst>
          </p:cNvPr>
          <p:cNvSpPr/>
          <p:nvPr/>
        </p:nvSpPr>
        <p:spPr>
          <a:xfrm>
            <a:off x="9020149" y="4307164"/>
            <a:ext cx="2652495" cy="52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</a:t>
            </a:r>
            <a:r>
              <a:rPr lang="ko-KR" altLang="en-US" sz="1400" dirty="0">
                <a:solidFill>
                  <a:schemeClr val="tx1"/>
                </a:solidFill>
              </a:rPr>
              <a:t> 통신 이후 연결 종류를 위한 이벤트 </a:t>
            </a:r>
            <a:r>
              <a:rPr lang="ko-KR" altLang="en-US" sz="1400" dirty="0" err="1">
                <a:solidFill>
                  <a:schemeClr val="tx1"/>
                </a:solidFill>
              </a:rPr>
              <a:t>콜백</a:t>
            </a:r>
            <a:r>
              <a:rPr lang="ko-KR" altLang="en-US" sz="1400" dirty="0">
                <a:solidFill>
                  <a:schemeClr val="tx1"/>
                </a:solidFill>
              </a:rPr>
              <a:t> 함수</a:t>
            </a:r>
          </a:p>
        </p:txBody>
      </p:sp>
      <p:cxnSp>
        <p:nvCxnSpPr>
          <p:cNvPr id="21" name="직선 화살표 연결선 18">
            <a:extLst>
              <a:ext uri="{FF2B5EF4-FFF2-40B4-BE49-F238E27FC236}">
                <a16:creationId xmlns:a16="http://schemas.microsoft.com/office/drawing/2014/main" id="{99777C70-329E-4C8F-8C99-F01EC25661E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43574" y="5643578"/>
            <a:ext cx="3276574" cy="984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95BCB9-E311-464B-B116-398BC24F23B0}"/>
              </a:ext>
            </a:extLst>
          </p:cNvPr>
          <p:cNvSpPr/>
          <p:nvPr/>
        </p:nvSpPr>
        <p:spPr>
          <a:xfrm>
            <a:off x="9020149" y="5695358"/>
            <a:ext cx="2652495" cy="52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</a:t>
            </a:r>
            <a:r>
              <a:rPr lang="ko-KR" altLang="en-US" sz="1400" dirty="0">
                <a:solidFill>
                  <a:schemeClr val="tx1"/>
                </a:solidFill>
              </a:rPr>
              <a:t> 통신 중 </a:t>
            </a:r>
            <a:r>
              <a:rPr lang="en-US" altLang="ko-KR" sz="1400" dirty="0">
                <a:solidFill>
                  <a:schemeClr val="tx1"/>
                </a:solidFill>
              </a:rPr>
              <a:t>message</a:t>
            </a:r>
            <a:r>
              <a:rPr lang="ko-KR" altLang="en-US" sz="1400" dirty="0">
                <a:solidFill>
                  <a:schemeClr val="tx1"/>
                </a:solidFill>
              </a:rPr>
              <a:t>를 받았을 때의 이벤트 </a:t>
            </a:r>
            <a:r>
              <a:rPr lang="ko-KR" altLang="en-US" sz="1400" dirty="0" err="1">
                <a:solidFill>
                  <a:schemeClr val="tx1"/>
                </a:solidFill>
              </a:rPr>
              <a:t>콜백</a:t>
            </a:r>
            <a:r>
              <a:rPr lang="ko-KR" altLang="en-US" sz="1400" dirty="0">
                <a:solidFill>
                  <a:schemeClr val="tx1"/>
                </a:solidFill>
              </a:rPr>
              <a:t>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4C7EA-1294-4378-8B38-EE577CAC93B7}"/>
              </a:ext>
            </a:extLst>
          </p:cNvPr>
          <p:cNvSpPr txBox="1"/>
          <p:nvPr/>
        </p:nvSpPr>
        <p:spPr>
          <a:xfrm>
            <a:off x="6118640" y="1116016"/>
            <a:ext cx="5554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Subscribe</a:t>
            </a:r>
            <a:r>
              <a:rPr lang="ko-KR" altLang="en-US" sz="1600" dirty="0"/>
              <a:t>하기 위한 기본 콜백함수에 동작을 추가하고 선언합니다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연결에는 구독하는 주제를 지정합니다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5054A-2E96-44FF-BEAA-201A31392DAA}"/>
              </a:ext>
            </a:extLst>
          </p:cNvPr>
          <p:cNvSpPr txBox="1"/>
          <p:nvPr/>
        </p:nvSpPr>
        <p:spPr>
          <a:xfrm>
            <a:off x="189571" y="6292696"/>
            <a:ext cx="8944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Broker</a:t>
            </a:r>
            <a:r>
              <a:rPr lang="ko-KR" altLang="en-US" sz="1000" b="1" dirty="0"/>
              <a:t>로부터 받아오는 데이터들이 파라미터로 설정되어 있기에 제외해서는 안됩니다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단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사용하지 않을 경우 </a:t>
            </a:r>
            <a:r>
              <a:rPr lang="en-US" altLang="ko-KR" sz="1000" b="1" dirty="0"/>
              <a:t>_ </a:t>
            </a:r>
            <a:r>
              <a:rPr lang="ko-KR" altLang="en-US" sz="1000" b="1" dirty="0"/>
              <a:t>또는 </a:t>
            </a:r>
            <a:r>
              <a:rPr lang="en-US" altLang="ko-KR" sz="1000" b="1" dirty="0"/>
              <a:t>__</a:t>
            </a:r>
            <a:r>
              <a:rPr lang="ko-KR" altLang="en-US" sz="1000" b="1" dirty="0"/>
              <a:t>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무시할 수는 있습니다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25" name="내용 개체 틀 10">
            <a:extLst>
              <a:ext uri="{FF2B5EF4-FFF2-40B4-BE49-F238E27FC236}">
                <a16:creationId xmlns:a16="http://schemas.microsoft.com/office/drawing/2014/main" id="{8EBFC31D-BA6F-48CC-93CF-1E8C5E01B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7" t="77260" r="42560"/>
          <a:stretch/>
        </p:blipFill>
        <p:spPr>
          <a:xfrm>
            <a:off x="781049" y="5060854"/>
            <a:ext cx="4962525" cy="11654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내용 개체 틀 10">
            <a:extLst>
              <a:ext uri="{FF2B5EF4-FFF2-40B4-BE49-F238E27FC236}">
                <a16:creationId xmlns:a16="http://schemas.microsoft.com/office/drawing/2014/main" id="{BD6DF450-3F0D-4BB2-A1A1-0AA9BCC44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8" t="41950" r="54479" b="25030"/>
          <a:stretch/>
        </p:blipFill>
        <p:spPr>
          <a:xfrm>
            <a:off x="781050" y="3251105"/>
            <a:ext cx="3810000" cy="16923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내용 개체 틀 10">
            <a:extLst>
              <a:ext uri="{FF2B5EF4-FFF2-40B4-BE49-F238E27FC236}">
                <a16:creationId xmlns:a16="http://schemas.microsoft.com/office/drawing/2014/main" id="{4A3C0BFC-CA1D-4281-9AC2-BFD04B59D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8" t="10415" r="54479" b="60221"/>
          <a:stretch/>
        </p:blipFill>
        <p:spPr>
          <a:xfrm>
            <a:off x="781050" y="1628776"/>
            <a:ext cx="3810000" cy="150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64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C08168-DC2F-496A-A5C5-2C52D2F28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978959"/>
            <a:ext cx="11858496" cy="5574241"/>
          </a:xfrm>
        </p:spPr>
        <p:txBody>
          <a:bodyPr>
            <a:noAutofit/>
          </a:bodyPr>
          <a:lstStyle/>
          <a:p>
            <a:pPr marL="292950" indent="-285750"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1" dirty="0"/>
              <a:t>Python: </a:t>
            </a:r>
            <a:r>
              <a:rPr lang="ko-KR" altLang="en-US" sz="1600" b="1" dirty="0"/>
              <a:t>강력하고 유연한 프로그래밍 언어</a:t>
            </a:r>
            <a:endParaRPr lang="ko-KR" altLang="en-US" sz="1600" dirty="0"/>
          </a:p>
          <a:p>
            <a:pPr marL="570150" lvl="1" indent="-285750">
              <a:lnSpc>
                <a:spcPct val="140000"/>
              </a:lnSpc>
            </a:pPr>
            <a:r>
              <a:rPr lang="ko-KR" altLang="en-US" sz="1400" b="1" dirty="0"/>
              <a:t>개요</a:t>
            </a:r>
            <a:r>
              <a:rPr lang="en-US" altLang="ko-KR" sz="1400" dirty="0"/>
              <a:t>: </a:t>
            </a:r>
          </a:p>
          <a:p>
            <a:pPr marL="847350" lvl="2" indent="-285750">
              <a:lnSpc>
                <a:spcPct val="140000"/>
              </a:lnSpc>
            </a:pPr>
            <a:r>
              <a:rPr lang="en-US" altLang="ko-KR" sz="1200" dirty="0"/>
              <a:t>Python</a:t>
            </a:r>
            <a:r>
              <a:rPr lang="ko-KR" altLang="en-US" sz="1200" dirty="0"/>
              <a:t>은 </a:t>
            </a:r>
            <a:r>
              <a:rPr lang="en-US" altLang="ko-KR" sz="1200" dirty="0"/>
              <a:t>1991</a:t>
            </a:r>
            <a:r>
              <a:rPr lang="ko-KR" altLang="en-US" sz="1200" dirty="0"/>
              <a:t>년 귀도 반 </a:t>
            </a:r>
            <a:r>
              <a:rPr lang="ko-KR" altLang="en-US" sz="1200" dirty="0" err="1"/>
              <a:t>로썸</a:t>
            </a:r>
            <a:r>
              <a:rPr lang="en-US" altLang="ko-KR" sz="1200" dirty="0"/>
              <a:t>(Guido van Rossum)</a:t>
            </a:r>
            <a:r>
              <a:rPr lang="ko-KR" altLang="en-US" sz="1200" dirty="0"/>
              <a:t>에 의해 개발된 고수준</a:t>
            </a:r>
            <a:r>
              <a:rPr lang="en-US" altLang="ko-KR" sz="1200" dirty="0"/>
              <a:t>(high-level)</a:t>
            </a:r>
            <a:r>
              <a:rPr lang="ko-KR" altLang="en-US" sz="1200" dirty="0"/>
              <a:t>의 범용 프로그래밍 언어로</a:t>
            </a:r>
            <a:r>
              <a:rPr lang="en-US" altLang="ko-KR" sz="1200" dirty="0"/>
              <a:t>, </a:t>
            </a:r>
            <a:r>
              <a:rPr lang="ko-KR" altLang="en-US" sz="1200" dirty="0"/>
              <a:t>가독성과 생산성이 높은 것이 특징입니다</a:t>
            </a:r>
            <a:r>
              <a:rPr lang="en-US" altLang="ko-KR" sz="1200" dirty="0"/>
              <a:t>.</a:t>
            </a:r>
          </a:p>
          <a:p>
            <a:pPr marL="570150" lvl="1" indent="-285750">
              <a:lnSpc>
                <a:spcPct val="140000"/>
              </a:lnSpc>
            </a:pPr>
            <a:r>
              <a:rPr lang="ko-KR" altLang="en-US" sz="1400" b="1" dirty="0"/>
              <a:t>특징</a:t>
            </a:r>
            <a:r>
              <a:rPr lang="en-US" altLang="ko-KR" sz="1400" dirty="0"/>
              <a:t>: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간결하고 읽기 쉬운 문법</a:t>
            </a:r>
            <a:r>
              <a:rPr lang="en-US" altLang="ko-KR" sz="1200" dirty="0"/>
              <a:t>: </a:t>
            </a:r>
            <a:r>
              <a:rPr lang="ko-KR" altLang="en-US" sz="1200" dirty="0"/>
              <a:t>초보자도 쉽게 배울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코드 유지보수가 용이합니다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다양한 라이브러리와 생태계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 분석</a:t>
            </a:r>
            <a:r>
              <a:rPr lang="en-US" altLang="ko-KR" sz="1200" dirty="0"/>
              <a:t>(pandas, NumPy), </a:t>
            </a:r>
            <a:r>
              <a:rPr lang="ko-KR" altLang="en-US" sz="1200" dirty="0"/>
              <a:t>웹 개발</a:t>
            </a:r>
            <a:r>
              <a:rPr lang="en-US" altLang="ko-KR" sz="1200" dirty="0"/>
              <a:t>(Django, Flask), </a:t>
            </a:r>
            <a:r>
              <a:rPr lang="ko-KR" altLang="en-US" sz="1200" dirty="0"/>
              <a:t>인공지능</a:t>
            </a:r>
            <a:r>
              <a:rPr lang="en-US" altLang="ko-KR" sz="1200" dirty="0"/>
              <a:t>(TensorFlow, </a:t>
            </a:r>
            <a:r>
              <a:rPr lang="en-US" altLang="ko-KR" sz="1200" dirty="0" err="1"/>
              <a:t>PyTorch</a:t>
            </a:r>
            <a:r>
              <a:rPr lang="en-US" altLang="ko-KR" sz="1200" dirty="0"/>
              <a:t>) </a:t>
            </a:r>
            <a:r>
              <a:rPr lang="ko-KR" altLang="en-US" sz="1200" dirty="0"/>
              <a:t>등 폭넓은 분야에서 활용 가능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플랫폼 독립성</a:t>
            </a:r>
            <a:r>
              <a:rPr lang="en-US" altLang="ko-KR" sz="1200" dirty="0"/>
              <a:t>: Windows, macOS, Linux </a:t>
            </a:r>
            <a:r>
              <a:rPr lang="ko-KR" altLang="en-US" sz="1200" dirty="0"/>
              <a:t>등 다양한 환경에서 실행 가능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다중 프로그래밍 패러다임 지원</a:t>
            </a:r>
            <a:r>
              <a:rPr lang="en-US" altLang="ko-KR" sz="1200" dirty="0"/>
              <a:t>: </a:t>
            </a:r>
            <a:r>
              <a:rPr lang="ko-KR" altLang="en-US" sz="1200" dirty="0"/>
              <a:t>객체지향</a:t>
            </a:r>
            <a:r>
              <a:rPr lang="en-US" altLang="ko-KR" sz="1200" dirty="0"/>
              <a:t>, </a:t>
            </a:r>
            <a:r>
              <a:rPr lang="ko-KR" altLang="en-US" sz="1200" dirty="0"/>
              <a:t>절차지향</a:t>
            </a:r>
            <a:r>
              <a:rPr lang="en-US" altLang="ko-KR" sz="1200" dirty="0"/>
              <a:t>, </a:t>
            </a:r>
            <a:r>
              <a:rPr lang="ko-KR" altLang="en-US" sz="1200" dirty="0"/>
              <a:t>함수형 프로그래밍 모두 지원</a:t>
            </a:r>
            <a:r>
              <a:rPr lang="en-US" altLang="ko-KR" sz="1200" dirty="0"/>
              <a:t>.</a:t>
            </a:r>
          </a:p>
          <a:p>
            <a:pPr marL="570150" lvl="1" indent="-285750">
              <a:lnSpc>
                <a:spcPct val="140000"/>
              </a:lnSpc>
            </a:pPr>
            <a:r>
              <a:rPr lang="ko-KR" altLang="en-US" sz="1400" b="1" dirty="0"/>
              <a:t>활용 분야</a:t>
            </a:r>
            <a:r>
              <a:rPr lang="en-US" altLang="ko-KR" sz="1400" dirty="0"/>
              <a:t>: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데이터 과학 및 </a:t>
            </a:r>
            <a:r>
              <a:rPr lang="ko-KR" altLang="en-US" sz="1200" b="1" dirty="0" err="1"/>
              <a:t>머신러닝</a:t>
            </a:r>
            <a:r>
              <a:rPr lang="en-US" altLang="ko-KR" sz="1200" dirty="0"/>
              <a:t>: </a:t>
            </a:r>
            <a:r>
              <a:rPr lang="ko-KR" altLang="en-US" sz="1200" dirty="0"/>
              <a:t>강력한 데이터 처리와 분석 도구 제공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웹 개발</a:t>
            </a:r>
            <a:r>
              <a:rPr lang="en-US" altLang="ko-KR" sz="1200" dirty="0"/>
              <a:t>: Django, Flask</a:t>
            </a:r>
            <a:r>
              <a:rPr lang="ko-KR" altLang="en-US" sz="1200" dirty="0"/>
              <a:t>와 같은 프레임워크로 빠르고 효율적인 개발 가능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자동화 및 스크립트</a:t>
            </a:r>
            <a:r>
              <a:rPr lang="en-US" altLang="ko-KR" sz="1200" dirty="0"/>
              <a:t>: </a:t>
            </a:r>
            <a:r>
              <a:rPr lang="ko-KR" altLang="en-US" sz="1200" dirty="0"/>
              <a:t>단순 반복 작업부터 복잡한 시스템 자동화까지 손쉽게 처리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b="1" dirty="0"/>
              <a:t>게임 및 엔터테인먼트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Pygame</a:t>
            </a:r>
            <a:r>
              <a:rPr lang="ko-KR" altLang="en-US" sz="1200" dirty="0"/>
              <a:t>과 같은 라이브러리를 활용한 게임 개발</a:t>
            </a:r>
            <a:r>
              <a:rPr lang="en-US" altLang="ko-KR" sz="1200" dirty="0"/>
              <a:t>.</a:t>
            </a:r>
          </a:p>
          <a:p>
            <a:pPr marL="570150" lvl="1" indent="-285750">
              <a:lnSpc>
                <a:spcPct val="140000"/>
              </a:lnSpc>
            </a:pPr>
            <a:r>
              <a:rPr lang="ko-KR" altLang="en-US" sz="1400" b="1" dirty="0"/>
              <a:t>장점</a:t>
            </a:r>
            <a:r>
              <a:rPr lang="en-US" altLang="ko-KR" sz="1400" dirty="0"/>
              <a:t>: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dirty="0"/>
              <a:t>무료 오픈소스 소프트웨어로 누구나 접근 가능</a:t>
            </a:r>
            <a:r>
              <a:rPr lang="en-US" altLang="ko-KR" sz="1200" dirty="0"/>
              <a:t>.</a:t>
            </a:r>
          </a:p>
          <a:p>
            <a:pPr marL="847350" lvl="2" indent="-285750">
              <a:lnSpc>
                <a:spcPct val="140000"/>
              </a:lnSpc>
            </a:pPr>
            <a:r>
              <a:rPr lang="ko-KR" altLang="en-US" sz="1200" dirty="0"/>
              <a:t>방대한 커뮤니티와 지원 문서로 문제 해결과 학습 용이</a:t>
            </a:r>
            <a:r>
              <a:rPr lang="en-US" altLang="ko-KR" sz="1200" dirty="0"/>
              <a:t>.</a:t>
            </a:r>
          </a:p>
          <a:p>
            <a:pPr marL="292950" lvl="2" indent="-285750">
              <a:lnSpc>
                <a:spcPct val="140000"/>
              </a:lnSpc>
            </a:pP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B9C63A5-4C45-4519-844D-B0925C17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FB19D9-EF3D-445D-9017-7A370FD4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717" y="3766079"/>
            <a:ext cx="23717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4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3C78C692-DD22-44CC-A77E-7D0CE3906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8" r="32413"/>
          <a:stretch/>
        </p:blipFill>
        <p:spPr>
          <a:xfrm>
            <a:off x="390525" y="2016951"/>
            <a:ext cx="6334125" cy="361047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400C638-3CFD-4369-8AA7-F8FBCC70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Subscriber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E0CB904-ADB0-46A9-A938-396810B61F10}"/>
              </a:ext>
            </a:extLst>
          </p:cNvPr>
          <p:cNvSpPr/>
          <p:nvPr/>
        </p:nvSpPr>
        <p:spPr>
          <a:xfrm>
            <a:off x="8645740" y="2171701"/>
            <a:ext cx="3155735" cy="52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MQTT </a:t>
            </a:r>
            <a:r>
              <a:rPr lang="ko-KR" altLang="en-US" sz="1400" dirty="0">
                <a:solidFill>
                  <a:schemeClr val="tx1"/>
                </a:solidFill>
              </a:rPr>
              <a:t>클라이언트 선언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5EDE64-BE48-4770-A64C-002C1C7C4A34}"/>
              </a:ext>
            </a:extLst>
          </p:cNvPr>
          <p:cNvSpPr/>
          <p:nvPr/>
        </p:nvSpPr>
        <p:spPr>
          <a:xfrm>
            <a:off x="8645740" y="3936630"/>
            <a:ext cx="3155735" cy="9419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Broker</a:t>
            </a:r>
            <a:r>
              <a:rPr lang="ko-KR" altLang="en-US" sz="1400" dirty="0">
                <a:solidFill>
                  <a:schemeClr val="tx1"/>
                </a:solidFill>
              </a:rPr>
              <a:t>와 연결하고 </a:t>
            </a:r>
            <a:r>
              <a:rPr lang="en-US" altLang="ko-KR" sz="1400" dirty="0">
                <a:solidFill>
                  <a:schemeClr val="tx1"/>
                </a:solidFill>
              </a:rPr>
              <a:t>topic</a:t>
            </a:r>
            <a:r>
              <a:rPr lang="ko-KR" altLang="en-US" sz="1400" dirty="0">
                <a:solidFill>
                  <a:schemeClr val="tx1"/>
                </a:solidFill>
              </a:rPr>
              <a:t>을 구독하여 메시지를 수신합니다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73CB024-9403-4DE1-AFC0-F1FFA6EB5BDB}"/>
              </a:ext>
            </a:extLst>
          </p:cNvPr>
          <p:cNvSpPr/>
          <p:nvPr/>
        </p:nvSpPr>
        <p:spPr>
          <a:xfrm>
            <a:off x="8645740" y="2935029"/>
            <a:ext cx="3155735" cy="9419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사용자 이름과 비밀번호 등 정보를 업데이트 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내용 개체 틀 20">
            <a:extLst>
              <a:ext uri="{FF2B5EF4-FFF2-40B4-BE49-F238E27FC236}">
                <a16:creationId xmlns:a16="http://schemas.microsoft.com/office/drawing/2014/main" id="{C8E90744-2EFB-48D4-99C3-2560E67C7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5" t="58896" r="58331"/>
          <a:stretch/>
        </p:blipFill>
        <p:spPr>
          <a:xfrm>
            <a:off x="1104899" y="4143375"/>
            <a:ext cx="3105151" cy="148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내용 개체 틀 20">
            <a:extLst>
              <a:ext uri="{FF2B5EF4-FFF2-40B4-BE49-F238E27FC236}">
                <a16:creationId xmlns:a16="http://schemas.microsoft.com/office/drawing/2014/main" id="{0568625C-B3E1-4227-BAB4-FB814C9C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5" t="44798" r="55277" b="44797"/>
          <a:stretch/>
        </p:blipFill>
        <p:spPr>
          <a:xfrm>
            <a:off x="1104899" y="3634360"/>
            <a:ext cx="3400425" cy="375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내용 개체 틀 20">
            <a:extLst>
              <a:ext uri="{FF2B5EF4-FFF2-40B4-BE49-F238E27FC236}">
                <a16:creationId xmlns:a16="http://schemas.microsoft.com/office/drawing/2014/main" id="{13F7A1B1-2F41-4AFD-9729-6937158B7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5" t="4286" r="62468" b="60890"/>
          <a:stretch/>
        </p:blipFill>
        <p:spPr>
          <a:xfrm>
            <a:off x="1104900" y="2171701"/>
            <a:ext cx="2705100" cy="1257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B4759C0-D037-456F-ADBC-75AE7FF9CE67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810000" y="2424686"/>
            <a:ext cx="4914900" cy="375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1E3163-94FB-430A-859D-CA5C6CADD1F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505324" y="3295650"/>
            <a:ext cx="4219576" cy="526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01978A6-FBF2-4B77-90D6-7659ACFF1FED}"/>
              </a:ext>
            </a:extLst>
          </p:cNvPr>
          <p:cNvCxnSpPr>
            <a:stCxn id="23" idx="3"/>
          </p:cNvCxnSpPr>
          <p:nvPr/>
        </p:nvCxnSpPr>
        <p:spPr>
          <a:xfrm flipV="1">
            <a:off x="4210050" y="4286250"/>
            <a:ext cx="4514850" cy="599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25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530B22D-E45E-4FDD-B59D-5420A807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Subscriber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F37BD4-C69B-4D2D-AA68-938CA54AE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" r="42166"/>
          <a:stretch/>
        </p:blipFill>
        <p:spPr>
          <a:xfrm>
            <a:off x="409573" y="3076490"/>
            <a:ext cx="5372101" cy="12193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FCDFD-A9C3-422D-8972-43C2AF952E67}"/>
              </a:ext>
            </a:extLst>
          </p:cNvPr>
          <p:cNvSpPr txBox="1"/>
          <p:nvPr/>
        </p:nvSpPr>
        <p:spPr>
          <a:xfrm>
            <a:off x="7146056" y="1063794"/>
            <a:ext cx="48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파일을 실행하여 </a:t>
            </a:r>
            <a:r>
              <a:rPr lang="en-US" altLang="ko-KR" sz="1600" dirty="0"/>
              <a:t>broker</a:t>
            </a:r>
            <a:r>
              <a:rPr lang="ko-KR" altLang="en-US" sz="1600" dirty="0"/>
              <a:t>와 연결하기 위한 사용자 정보를 받는 함수를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3C1C117-812B-435C-81DE-A148290CCE1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81674" y="3079095"/>
            <a:ext cx="2486026" cy="607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EEC18D-E969-4390-8FEF-B65F7BA44C84}"/>
              </a:ext>
            </a:extLst>
          </p:cNvPr>
          <p:cNvSpPr txBox="1"/>
          <p:nvPr/>
        </p:nvSpPr>
        <p:spPr>
          <a:xfrm>
            <a:off x="8267700" y="2923371"/>
            <a:ext cx="35147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사용자 </a:t>
            </a:r>
            <a:r>
              <a:rPr lang="en-US" altLang="ko-KR" sz="1400" dirty="0"/>
              <a:t>id</a:t>
            </a:r>
            <a:r>
              <a:rPr lang="ko-KR" altLang="en-US" sz="1400" dirty="0"/>
              <a:t>와 </a:t>
            </a:r>
            <a:r>
              <a:rPr lang="en-US" altLang="ko-KR" sz="1400" dirty="0"/>
              <a:t>pw</a:t>
            </a:r>
            <a:r>
              <a:rPr lang="ko-KR" altLang="en-US" sz="1400" dirty="0"/>
              <a:t>를 입력하여 </a:t>
            </a:r>
            <a:r>
              <a:rPr lang="en-US" altLang="ko-KR" sz="1400" dirty="0"/>
              <a:t>broker</a:t>
            </a:r>
            <a:r>
              <a:rPr lang="ko-KR" altLang="en-US" sz="1400" dirty="0"/>
              <a:t>와 연결 할 수 있도록 하고 </a:t>
            </a:r>
            <a:r>
              <a:rPr lang="en-US" altLang="ko-KR" sz="1400" dirty="0"/>
              <a:t>subscribe </a:t>
            </a:r>
            <a:r>
              <a:rPr lang="ko-KR" altLang="en-US" sz="1400" dirty="0"/>
              <a:t>주제를 통해 메시지를 수신하도록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5936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0FFCD24-B0A2-463E-AC86-1BBAB5B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74F5B-96E1-4B87-9072-4CD69002A74F}"/>
              </a:ext>
            </a:extLst>
          </p:cNvPr>
          <p:cNvSpPr txBox="1"/>
          <p:nvPr/>
        </p:nvSpPr>
        <p:spPr>
          <a:xfrm>
            <a:off x="1611990" y="1733717"/>
            <a:ext cx="8968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메시지를 수신하고 정상적으로 수신하였음을 응답하도록 코드를 수정하십시오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3D43319-436F-49AB-AF46-422A27C98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175" y="2838323"/>
            <a:ext cx="10545647" cy="1829055"/>
          </a:xfrm>
        </p:spPr>
      </p:pic>
    </p:spTree>
    <p:extLst>
      <p:ext uri="{BB962C8B-B14F-4D97-AF65-F5344CB8AC3E}">
        <p14:creationId xmlns:p14="http://schemas.microsoft.com/office/powerpoint/2010/main" val="275296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722874" y="3061079"/>
            <a:ext cx="2746266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메시지 송수신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11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625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33155-1323-403E-A606-514C629A172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090175" y="2826822"/>
            <a:ext cx="28575" cy="144399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0717146E-08EB-43B4-9F66-A4877737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5" y="3312701"/>
            <a:ext cx="687421" cy="6874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DD81CE4-8B86-455A-9426-262078A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송수신</a:t>
            </a:r>
          </a:p>
        </p:txBody>
      </p:sp>
      <p:pic>
        <p:nvPicPr>
          <p:cNvPr id="6" name="Picture 4" descr="Raspberry Pi 4 Specifications">
            <a:extLst>
              <a:ext uri="{FF2B5EF4-FFF2-40B4-BE49-F238E27FC236}">
                <a16:creationId xmlns:a16="http://schemas.microsoft.com/office/drawing/2014/main" id="{37A23469-C83A-4BBF-BBA8-1A6C3C7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88" y="4471943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61176-B56F-4A68-9F75-47DBDEF0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3" t="41484" r="39931" b="33326"/>
          <a:stretch/>
        </p:blipFill>
        <p:spPr>
          <a:xfrm>
            <a:off x="998532" y="4270819"/>
            <a:ext cx="2240435" cy="13879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41B5BA-9FF4-4691-BA3F-3518CF5093E6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541873" y="5007845"/>
            <a:ext cx="3185715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D98D3F73-CA5E-4C3E-A61D-BF5C82FB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6988560" y="4000122"/>
            <a:ext cx="18780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ED83E-3CCF-4167-B815-DBE58396E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7" y="4545556"/>
            <a:ext cx="991999" cy="99199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7A6884F-08CB-4903-84CC-7298B79A325A}"/>
              </a:ext>
            </a:extLst>
          </p:cNvPr>
          <p:cNvSpPr/>
          <p:nvPr/>
        </p:nvSpPr>
        <p:spPr>
          <a:xfrm>
            <a:off x="1076559" y="5621764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Requester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AE16B04-5DBE-4611-877F-932C935878F0}"/>
              </a:ext>
            </a:extLst>
          </p:cNvPr>
          <p:cNvSpPr/>
          <p:nvPr/>
        </p:nvSpPr>
        <p:spPr>
          <a:xfrm>
            <a:off x="9585398" y="5565975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D0928C3-474D-4125-ADBF-1D91BF54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644" y="3833919"/>
            <a:ext cx="991999" cy="991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6F4AE-F09E-489D-9A3C-97F7E520BC1A}"/>
              </a:ext>
            </a:extLst>
          </p:cNvPr>
          <p:cNvSpPr/>
          <p:nvPr/>
        </p:nvSpPr>
        <p:spPr>
          <a:xfrm>
            <a:off x="0" y="922782"/>
            <a:ext cx="12192000" cy="5658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A24CC-CD57-467F-BF32-971C4068FC14}"/>
              </a:ext>
            </a:extLst>
          </p:cNvPr>
          <p:cNvSpPr txBox="1"/>
          <p:nvPr/>
        </p:nvSpPr>
        <p:spPr>
          <a:xfrm>
            <a:off x="6988087" y="1547668"/>
            <a:ext cx="4590514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mosquitto</a:t>
            </a:r>
            <a:r>
              <a:rPr lang="ko-KR" altLang="en-US" sz="1600" b="1" dirty="0"/>
              <a:t>를 활용하여 </a:t>
            </a:r>
            <a:r>
              <a:rPr lang="en-US" altLang="ko-KR" sz="1600" b="1" dirty="0"/>
              <a:t>publish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client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subscribe client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활용하여 메시지를 주고 받는다</a:t>
            </a:r>
            <a:endParaRPr lang="en-US" altLang="ko-KR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구현한 </a:t>
            </a:r>
            <a:r>
              <a:rPr lang="en-US" altLang="ko-KR" sz="1600" b="1" dirty="0"/>
              <a:t>subscribe client</a:t>
            </a:r>
            <a:r>
              <a:rPr lang="ko-KR" altLang="en-US" sz="1600" b="1" dirty="0"/>
              <a:t>를 통해 다양한 주제를 구독하고 선별하여 작업하도록 한다</a:t>
            </a:r>
            <a:endParaRPr lang="en-US" altLang="ko-KR" sz="160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455D73-8CF3-4818-A2C9-7B92A7EDA789}"/>
              </a:ext>
            </a:extLst>
          </p:cNvPr>
          <p:cNvSpPr/>
          <p:nvPr/>
        </p:nvSpPr>
        <p:spPr>
          <a:xfrm>
            <a:off x="4599683" y="1180562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Broker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7468A2-7556-4318-A402-E5029A304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4741873" y="4368831"/>
            <a:ext cx="1800000" cy="127802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E46438F-D518-4B20-8330-62F64E5F91BF}"/>
              </a:ext>
            </a:extLst>
          </p:cNvPr>
          <p:cNvSpPr/>
          <p:nvPr/>
        </p:nvSpPr>
        <p:spPr>
          <a:xfrm>
            <a:off x="4621084" y="5646859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582375-4E64-4CCC-B25A-29D5D37D4DC0}"/>
              </a:ext>
            </a:extLst>
          </p:cNvPr>
          <p:cNvCxnSpPr>
            <a:stCxn id="18" idx="3"/>
            <a:endCxn id="2052" idx="1"/>
          </p:cNvCxnSpPr>
          <p:nvPr/>
        </p:nvCxnSpPr>
        <p:spPr>
          <a:xfrm flipV="1">
            <a:off x="2990175" y="2179971"/>
            <a:ext cx="1751698" cy="78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A60149-9C05-4228-A1F2-50B1644F737B}"/>
              </a:ext>
            </a:extLst>
          </p:cNvPr>
          <p:cNvCxnSpPr>
            <a:stCxn id="2052" idx="2"/>
            <a:endCxn id="15" idx="0"/>
          </p:cNvCxnSpPr>
          <p:nvPr/>
        </p:nvCxnSpPr>
        <p:spPr>
          <a:xfrm>
            <a:off x="5641873" y="2715873"/>
            <a:ext cx="0" cy="165295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2513564-CA94-4D19-A8A4-6970FF72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01" y="1374903"/>
            <a:ext cx="687421" cy="687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1830A7-E290-4BA7-9223-4D456C63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89" y="3205109"/>
            <a:ext cx="687421" cy="687421"/>
          </a:xfrm>
          <a:prstGeom prst="rect">
            <a:avLst/>
          </a:prstGeom>
        </p:spPr>
      </p:pic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7FCCFEF3-B458-40DD-9593-21951CB5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73" y="1644069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BAD677-9200-41DE-8552-A52867D9DC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99" b="14499"/>
          <a:stretch/>
        </p:blipFill>
        <p:spPr>
          <a:xfrm>
            <a:off x="1190175" y="1548794"/>
            <a:ext cx="1800000" cy="127802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D863FCA-FB74-46B4-A5CC-8A21547245F8}"/>
              </a:ext>
            </a:extLst>
          </p:cNvPr>
          <p:cNvSpPr/>
          <p:nvPr/>
        </p:nvSpPr>
        <p:spPr>
          <a:xfrm>
            <a:off x="1047985" y="1189720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Supplier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71F72DE-4E05-4639-8B07-FA13DA2529B7}"/>
              </a:ext>
            </a:extLst>
          </p:cNvPr>
          <p:cNvSpPr/>
          <p:nvPr/>
        </p:nvSpPr>
        <p:spPr>
          <a:xfrm>
            <a:off x="600075" y="1047750"/>
            <a:ext cx="6312449" cy="5133975"/>
          </a:xfrm>
          <a:custGeom>
            <a:avLst/>
            <a:gdLst>
              <a:gd name="connsiteX0" fmla="*/ 340516 w 6312449"/>
              <a:gd name="connsiteY0" fmla="*/ 0 h 5133975"/>
              <a:gd name="connsiteX1" fmla="*/ 5971933 w 6312449"/>
              <a:gd name="connsiteY1" fmla="*/ 0 h 5133975"/>
              <a:gd name="connsiteX2" fmla="*/ 6312449 w 6312449"/>
              <a:gd name="connsiteY2" fmla="*/ 340516 h 5133975"/>
              <a:gd name="connsiteX3" fmla="*/ 6312449 w 6312449"/>
              <a:gd name="connsiteY3" fmla="*/ 443028 h 5133975"/>
              <a:gd name="connsiteX4" fmla="*/ 6312449 w 6312449"/>
              <a:gd name="connsiteY4" fmla="*/ 1702537 h 5133975"/>
              <a:gd name="connsiteX5" fmla="*/ 6312449 w 6312449"/>
              <a:gd name="connsiteY5" fmla="*/ 4706800 h 5133975"/>
              <a:gd name="connsiteX6" fmla="*/ 5885274 w 6312449"/>
              <a:gd name="connsiteY6" fmla="*/ 5133975 h 5133975"/>
              <a:gd name="connsiteX7" fmla="*/ 4176624 w 6312449"/>
              <a:gd name="connsiteY7" fmla="*/ 5133975 h 5133975"/>
              <a:gd name="connsiteX8" fmla="*/ 3749449 w 6312449"/>
              <a:gd name="connsiteY8" fmla="*/ 4706800 h 5133975"/>
              <a:gd name="connsiteX9" fmla="*/ 3749449 w 6312449"/>
              <a:gd name="connsiteY9" fmla="*/ 2043053 h 5133975"/>
              <a:gd name="connsiteX10" fmla="*/ 340516 w 6312449"/>
              <a:gd name="connsiteY10" fmla="*/ 2043053 h 5133975"/>
              <a:gd name="connsiteX11" fmla="*/ 0 w 6312449"/>
              <a:gd name="connsiteY11" fmla="*/ 1702537 h 5133975"/>
              <a:gd name="connsiteX12" fmla="*/ 0 w 6312449"/>
              <a:gd name="connsiteY12" fmla="*/ 340516 h 5133975"/>
              <a:gd name="connsiteX13" fmla="*/ 340516 w 6312449"/>
              <a:gd name="connsiteY13" fmla="*/ 0 h 513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2449" h="5133975">
                <a:moveTo>
                  <a:pt x="340516" y="0"/>
                </a:moveTo>
                <a:lnTo>
                  <a:pt x="5971933" y="0"/>
                </a:lnTo>
                <a:cubicBezTo>
                  <a:pt x="6159995" y="0"/>
                  <a:pt x="6312449" y="152454"/>
                  <a:pt x="6312449" y="340516"/>
                </a:cubicBezTo>
                <a:lnTo>
                  <a:pt x="6312449" y="443028"/>
                </a:lnTo>
                <a:lnTo>
                  <a:pt x="6312449" y="1702537"/>
                </a:lnTo>
                <a:lnTo>
                  <a:pt x="6312449" y="4706800"/>
                </a:lnTo>
                <a:cubicBezTo>
                  <a:pt x="6312449" y="4942722"/>
                  <a:pt x="6121196" y="5133975"/>
                  <a:pt x="5885274" y="5133975"/>
                </a:cubicBezTo>
                <a:lnTo>
                  <a:pt x="4176624" y="5133975"/>
                </a:lnTo>
                <a:cubicBezTo>
                  <a:pt x="3940702" y="5133975"/>
                  <a:pt x="3749449" y="4942722"/>
                  <a:pt x="3749449" y="4706800"/>
                </a:cubicBezTo>
                <a:lnTo>
                  <a:pt x="3749449" y="2043053"/>
                </a:lnTo>
                <a:lnTo>
                  <a:pt x="340516" y="2043053"/>
                </a:lnTo>
                <a:cubicBezTo>
                  <a:pt x="152454" y="2043053"/>
                  <a:pt x="0" y="1890599"/>
                  <a:pt x="0" y="1702537"/>
                </a:cubicBezTo>
                <a:lnTo>
                  <a:pt x="0" y="340516"/>
                </a:lnTo>
                <a:cubicBezTo>
                  <a:pt x="0" y="152454"/>
                  <a:pt x="152454" y="0"/>
                  <a:pt x="340516" y="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63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EB37EE-7BDC-47DF-92EB-ACB52625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전송 및 구독 주제 변경을 통한 </a:t>
            </a:r>
            <a:r>
              <a:rPr lang="en-US" altLang="ko-KR" dirty="0"/>
              <a:t>MQTT </a:t>
            </a:r>
            <a:r>
              <a:rPr lang="ko-KR" altLang="en-US" dirty="0"/>
              <a:t>통신 이해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A7E99-1802-4C93-8C0E-002EEBFABD6B}"/>
              </a:ext>
            </a:extLst>
          </p:cNvPr>
          <p:cNvSpPr txBox="1"/>
          <p:nvPr/>
        </p:nvSpPr>
        <p:spPr>
          <a:xfrm>
            <a:off x="370496" y="3535899"/>
            <a:ext cx="572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모든 인원이 단일 </a:t>
            </a:r>
            <a:r>
              <a:rPr lang="en-US" altLang="ko-KR" sz="1600" dirty="0"/>
              <a:t>broker</a:t>
            </a:r>
            <a:r>
              <a:rPr lang="ko-KR" altLang="en-US" sz="1600" dirty="0"/>
              <a:t>에 연결하여 </a:t>
            </a:r>
            <a:r>
              <a:rPr lang="en-US" altLang="ko-KR" sz="1600" dirty="0"/>
              <a:t>MQTT </a:t>
            </a:r>
            <a:r>
              <a:rPr lang="ko-KR" altLang="en-US" sz="1600" dirty="0"/>
              <a:t>브로드 캐스팅을 통한 메시지 전송 실습을 진행합니다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D3644FD1-B7A6-410D-A3BE-349EA019B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" y="1391972"/>
            <a:ext cx="11150600" cy="1483256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1B828-EEB5-49D0-B124-93FF32465094}"/>
              </a:ext>
            </a:extLst>
          </p:cNvPr>
          <p:cNvSpPr txBox="1"/>
          <p:nvPr/>
        </p:nvSpPr>
        <p:spPr>
          <a:xfrm>
            <a:off x="370494" y="5173640"/>
            <a:ext cx="5725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구독 주제와 전송 주제를 변경하여 동일 </a:t>
            </a:r>
            <a:r>
              <a:rPr lang="en-US" altLang="ko-KR" sz="1600" dirty="0"/>
              <a:t>broker</a:t>
            </a:r>
            <a:r>
              <a:rPr lang="ko-KR" altLang="en-US" sz="1600" dirty="0"/>
              <a:t>를 사용하더라도 동일 주제만 통신 가능한 </a:t>
            </a:r>
            <a:r>
              <a:rPr lang="en-US" altLang="ko-KR" sz="1600" dirty="0"/>
              <a:t>MQTT</a:t>
            </a:r>
            <a:r>
              <a:rPr lang="ko-KR" altLang="en-US" sz="1600" dirty="0"/>
              <a:t>특성을 확인해 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52E7A0-8B7E-49F0-9BFC-634508AEB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" r="42409"/>
          <a:stretch/>
        </p:blipFill>
        <p:spPr>
          <a:xfrm>
            <a:off x="6487504" y="3655592"/>
            <a:ext cx="5334000" cy="12670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0C27FD-05F4-4C90-A8BC-300ADCB7B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4" t="27222" r="69338" b="44210"/>
          <a:stretch/>
        </p:blipFill>
        <p:spPr>
          <a:xfrm>
            <a:off x="7153274" y="4000500"/>
            <a:ext cx="2066925" cy="361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65C53EC-DABD-4E24-BB06-1484B5E68602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rot="10800000" flipV="1">
            <a:off x="6096000" y="4181474"/>
            <a:ext cx="1057274" cy="1284553"/>
          </a:xfrm>
          <a:prstGeom prst="bentConnector3">
            <a:avLst>
              <a:gd name="adj1" fmla="val 310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85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EB37EE-7BDC-47DF-92EB-ACB52625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E409DAA7-DFB5-4E57-883B-D07B3E7F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" y="2108685"/>
            <a:ext cx="11150600" cy="382173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2ADCE3-7C00-4D48-9418-08A25C602E06}"/>
              </a:ext>
            </a:extLst>
          </p:cNvPr>
          <p:cNvSpPr txBox="1"/>
          <p:nvPr/>
        </p:nvSpPr>
        <p:spPr>
          <a:xfrm>
            <a:off x="1611991" y="1335560"/>
            <a:ext cx="896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다수의 </a:t>
            </a:r>
            <a:r>
              <a:rPr lang="en-US" altLang="ko-KR" sz="1600" dirty="0"/>
              <a:t>topic</a:t>
            </a:r>
            <a:r>
              <a:rPr lang="ko-KR" altLang="en-US" sz="1600" dirty="0"/>
              <a:t>을 구독하여 메시지를 수신하여 저장하고 이를 </a:t>
            </a:r>
            <a:r>
              <a:rPr lang="en-US" altLang="ko-KR" sz="1600" dirty="0"/>
              <a:t>topic </a:t>
            </a:r>
            <a:r>
              <a:rPr lang="ko-KR" altLang="en-US" sz="1600" dirty="0"/>
              <a:t>별로 확인할 수 있도록 코드를 작성하십시오</a:t>
            </a:r>
          </a:p>
        </p:txBody>
      </p:sp>
    </p:spTree>
    <p:extLst>
      <p:ext uri="{BB962C8B-B14F-4D97-AF65-F5344CB8AC3E}">
        <p14:creationId xmlns:p14="http://schemas.microsoft.com/office/powerpoint/2010/main" val="4115697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EB37EE-7BDC-47DF-92EB-ACB52625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ADCE3-7C00-4D48-9418-08A25C602E06}"/>
              </a:ext>
            </a:extLst>
          </p:cNvPr>
          <p:cNvSpPr txBox="1"/>
          <p:nvPr/>
        </p:nvSpPr>
        <p:spPr>
          <a:xfrm>
            <a:off x="1611991" y="1928226"/>
            <a:ext cx="896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Message topic </a:t>
            </a:r>
            <a:r>
              <a:rPr lang="ko-KR" altLang="en-US" sz="1600" dirty="0"/>
              <a:t>만을 사용하여 메시지를 송수신 할 때 </a:t>
            </a:r>
            <a:r>
              <a:rPr lang="en-US" altLang="ko-KR" sz="1600" dirty="0"/>
              <a:t>subscribe client</a:t>
            </a:r>
            <a:r>
              <a:rPr lang="ko-KR" altLang="en-US" sz="1600" dirty="0"/>
              <a:t>에서 </a:t>
            </a:r>
            <a:r>
              <a:rPr lang="en-US" altLang="ko-KR" sz="1600" dirty="0"/>
              <a:t>publish client </a:t>
            </a:r>
            <a:r>
              <a:rPr lang="ko-KR" altLang="en-US" sz="1600" dirty="0"/>
              <a:t>사용자 정보를 받아 인증된</a:t>
            </a:r>
            <a:r>
              <a:rPr lang="en-US" altLang="ko-KR" sz="1600" dirty="0"/>
              <a:t>(</a:t>
            </a:r>
            <a:r>
              <a:rPr lang="ko-KR" altLang="en-US" sz="1600" dirty="0"/>
              <a:t>정해진</a:t>
            </a:r>
            <a:r>
              <a:rPr lang="en-US" altLang="ko-KR" sz="1600" dirty="0"/>
              <a:t>)</a:t>
            </a:r>
            <a:r>
              <a:rPr lang="ko-KR" altLang="en-US" sz="1600" dirty="0"/>
              <a:t> 사용자가 보낸 메시지인지 확인하도록 코드를 수정하십시오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9FBB80-EE77-4F34-B8CE-0B19BA6FF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" y="2965924"/>
            <a:ext cx="11150600" cy="2196153"/>
          </a:xfrm>
        </p:spPr>
      </p:pic>
    </p:spTree>
    <p:extLst>
      <p:ext uri="{BB962C8B-B14F-4D97-AF65-F5344CB8AC3E}">
        <p14:creationId xmlns:p14="http://schemas.microsoft.com/office/powerpoint/2010/main" val="3748910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574069" y="3061079"/>
            <a:ext cx="1043876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CAN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12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39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7ED0CB-7587-41F3-9CBF-077D00A9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37819"/>
            <a:ext cx="5574680" cy="4078900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0" dirty="0"/>
              <a:t>CAN</a:t>
            </a:r>
            <a:r>
              <a:rPr lang="ko-KR" altLang="en-US" sz="1600" b="0" dirty="0"/>
              <a:t>은 </a:t>
            </a:r>
            <a:r>
              <a:rPr lang="en-US" altLang="ko-KR" sz="1600" b="0" dirty="0"/>
              <a:t>BOCH</a:t>
            </a:r>
            <a:r>
              <a:rPr lang="ko-KR" altLang="en-US" sz="1600" b="0" dirty="0"/>
              <a:t>사에서 최초 고안된 프로토콜</a:t>
            </a:r>
            <a:endParaRPr lang="en-US" altLang="ko-KR" sz="1600" b="0" dirty="0"/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차량 내 통신 프로토콜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트위스트 와이어 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개</a:t>
            </a:r>
            <a:r>
              <a:rPr lang="en-US" altLang="ko-KR" sz="1600" b="0" dirty="0"/>
              <a:t>('can-high', 'can-low')</a:t>
            </a:r>
            <a:r>
              <a:rPr lang="ko-KR" altLang="en-US" sz="1600" b="0" dirty="0"/>
              <a:t>를 활용한 통신 프로토콜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0" dirty="0"/>
              <a:t>Publish</a:t>
            </a:r>
            <a:r>
              <a:rPr lang="ko-KR" altLang="en-US" sz="1600" b="0" dirty="0"/>
              <a:t> 및 </a:t>
            </a:r>
            <a:r>
              <a:rPr lang="en-US" altLang="ko-KR" sz="1600" b="0" dirty="0"/>
              <a:t>Subscribe</a:t>
            </a:r>
            <a:r>
              <a:rPr lang="ko-KR" altLang="en-US" sz="1600" b="0" dirty="0"/>
              <a:t> 기반 단순한 통신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0" dirty="0"/>
              <a:t>Point to point </a:t>
            </a:r>
            <a:r>
              <a:rPr lang="ko-KR" altLang="en-US" sz="1600" b="0" dirty="0"/>
              <a:t>연결 방식에 비해 낮은 비용과 확장성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0" dirty="0"/>
              <a:t>Twisted wire</a:t>
            </a:r>
            <a:r>
              <a:rPr lang="ko-KR" altLang="en-US" sz="1600" b="0" dirty="0"/>
              <a:t>와 전위차를 활용한 통신 방식을 통한 노이즈 내성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양단에 </a:t>
            </a:r>
            <a:r>
              <a:rPr lang="en-US" altLang="ko-KR" sz="1600" b="0" dirty="0"/>
              <a:t>120</a:t>
            </a:r>
            <a:r>
              <a:rPr lang="ko-KR" altLang="en-US" sz="1600" b="0" dirty="0"/>
              <a:t>옴 종단 저항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A04DB9-0FDA-45A7-BB1B-81C9F5D5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pic>
        <p:nvPicPr>
          <p:cNvPr id="1026" name="Picture 2" descr="CAN Bus Network Testing | DigiKey">
            <a:extLst>
              <a:ext uri="{FF2B5EF4-FFF2-40B4-BE49-F238E27FC236}">
                <a16:creationId xmlns:a16="http://schemas.microsoft.com/office/drawing/2014/main" id="{9BF1499D-6AC1-4C20-9BCA-9BBC11A17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1" y="1010779"/>
            <a:ext cx="5811673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N 버스 프로토콜 개요 - 기술 조언 - Electronic Component and Engineering Solution  Forum - TechForum │ DigiKey">
            <a:extLst>
              <a:ext uri="{FF2B5EF4-FFF2-40B4-BE49-F238E27FC236}">
                <a16:creationId xmlns:a16="http://schemas.microsoft.com/office/drawing/2014/main" id="{DF974AA9-4791-45E8-A164-2219719D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2" y="3205171"/>
            <a:ext cx="3805146" cy="264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F4322-3BB5-4CFF-9FB4-DC65CFEDB572}"/>
              </a:ext>
            </a:extLst>
          </p:cNvPr>
          <p:cNvSpPr txBox="1"/>
          <p:nvPr/>
        </p:nvSpPr>
        <p:spPr>
          <a:xfrm>
            <a:off x="-59267" y="6348441"/>
            <a:ext cx="5724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800" dirty="0"/>
              <a:t>출처</a:t>
            </a:r>
            <a:r>
              <a:rPr kumimoji="1" lang="en-US" altLang="ko-KR" sz="800" dirty="0"/>
              <a:t>: Over view of the CAN protocol.2024-08-13 [https://forum.digikey.com/t/overview-of-the-can-bus-protocol/21170]</a:t>
            </a:r>
            <a:endParaRPr kumimoji="1"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411ED-9033-4EC0-B35A-7FF41C4E33B1}"/>
              </a:ext>
            </a:extLst>
          </p:cNvPr>
          <p:cNvSpPr txBox="1"/>
          <p:nvPr/>
        </p:nvSpPr>
        <p:spPr>
          <a:xfrm>
            <a:off x="-59267" y="6009887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출처</a:t>
            </a:r>
            <a:r>
              <a:rPr lang="en-US" altLang="ko-KR" sz="8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 How to Simplify the Test of CAN Bus Networks Using the Right Oscilloscope.2024-08-13 [https://www.digikey.ca/en/blog/how-to-simplify-the-test-of-can-bus-networks]</a:t>
            </a:r>
          </a:p>
        </p:txBody>
      </p:sp>
    </p:spTree>
    <p:extLst>
      <p:ext uri="{BB962C8B-B14F-4D97-AF65-F5344CB8AC3E}">
        <p14:creationId xmlns:p14="http://schemas.microsoft.com/office/powerpoint/2010/main" val="70011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4875163" y="3061079"/>
            <a:ext cx="2441694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baseline="0" dirty="0" err="1">
                <a:solidFill>
                  <a:schemeClr val="bg1"/>
                </a:solidFill>
                <a:latin typeface="+mj-ea"/>
                <a:ea typeface="+mj-ea"/>
              </a:rPr>
              <a:t>RaspOS</a:t>
            </a:r>
            <a:r>
              <a:rPr lang="ko-KR" altLang="en-US" sz="3200" b="1" spc="-50" baseline="0" dirty="0">
                <a:solidFill>
                  <a:schemeClr val="bg1"/>
                </a:solidFill>
                <a:latin typeface="+mj-ea"/>
                <a:ea typeface="+mj-ea"/>
              </a:rPr>
              <a:t>설치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240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7ED0CB-7587-41F3-9CBF-077D00A9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95302"/>
            <a:ext cx="5960882" cy="5555173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dirty="0"/>
              <a:t>CAN </a:t>
            </a:r>
            <a:r>
              <a:rPr lang="ko-KR" altLang="en-US" sz="1600" dirty="0"/>
              <a:t>버스의 상태는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도미넌트</a:t>
            </a:r>
            <a:r>
              <a:rPr lang="en-US" altLang="ko-KR" sz="1600" dirty="0"/>
              <a:t>(dominant)"</a:t>
            </a:r>
            <a:r>
              <a:rPr lang="ko-KR" altLang="en-US" sz="1600" dirty="0"/>
              <a:t>와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리세시브</a:t>
            </a:r>
            <a:r>
              <a:rPr lang="en-US" altLang="ko-KR" sz="1600" dirty="0"/>
              <a:t>(recessive)"</a:t>
            </a:r>
            <a:r>
              <a:rPr lang="ko-KR" altLang="en-US" sz="1600" dirty="0"/>
              <a:t>로 구분됩니다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ko-KR" altLang="en-US" b="1" dirty="0" err="1"/>
              <a:t>도미넌트</a:t>
            </a:r>
            <a:r>
              <a:rPr lang="ko-KR" altLang="en-US" b="1" dirty="0"/>
              <a:t> 상태 </a:t>
            </a:r>
            <a:r>
              <a:rPr lang="en-US" altLang="ko-KR" b="1" dirty="0"/>
              <a:t>(Dominant State)</a:t>
            </a:r>
            <a:r>
              <a:rPr lang="en-US" altLang="ko-KR" dirty="0"/>
              <a:t>:</a:t>
            </a:r>
          </a:p>
          <a:p>
            <a:pPr marL="1020150" lvl="2" indent="-285750">
              <a:lnSpc>
                <a:spcPct val="140000"/>
              </a:lnSpc>
            </a:pPr>
            <a:r>
              <a:rPr lang="en-US" altLang="ko-KR" b="1" dirty="0"/>
              <a:t>CAN_H</a:t>
            </a:r>
            <a:r>
              <a:rPr lang="ko-KR" altLang="en-US" dirty="0"/>
              <a:t>와 </a:t>
            </a:r>
            <a:r>
              <a:rPr lang="en-US" altLang="ko-KR" b="1" dirty="0"/>
              <a:t>CAN_L</a:t>
            </a:r>
            <a:r>
              <a:rPr lang="ko-KR" altLang="en-US" dirty="0"/>
              <a:t> 사이의 </a:t>
            </a:r>
            <a:r>
              <a:rPr lang="ko-KR" altLang="en-US" b="1" dirty="0"/>
              <a:t>전위차</a:t>
            </a:r>
            <a:r>
              <a:rPr lang="ko-KR" altLang="en-US" dirty="0"/>
              <a:t>가 약 </a:t>
            </a:r>
            <a:r>
              <a:rPr lang="en-US" altLang="ko-KR" b="1" dirty="0"/>
              <a:t>2V</a:t>
            </a:r>
            <a:r>
              <a:rPr lang="ko-KR" altLang="en-US" dirty="0"/>
              <a:t> 이상입니다</a:t>
            </a:r>
            <a:r>
              <a:rPr lang="en-US" altLang="ko-KR" dirty="0"/>
              <a:t>.</a:t>
            </a:r>
          </a:p>
          <a:p>
            <a:pPr marL="1020150" lvl="2" indent="-285750">
              <a:lnSpc>
                <a:spcPct val="140000"/>
              </a:lnSpc>
            </a:pPr>
            <a:r>
              <a:rPr lang="ko-KR" altLang="en-US" dirty="0"/>
              <a:t>일반적으로</a:t>
            </a:r>
            <a:r>
              <a:rPr lang="en-US" altLang="ko-KR" dirty="0"/>
              <a:t>:</a:t>
            </a:r>
          </a:p>
          <a:p>
            <a:pPr marL="1477350" lvl="3" indent="-285750">
              <a:lnSpc>
                <a:spcPct val="140000"/>
              </a:lnSpc>
            </a:pPr>
            <a:r>
              <a:rPr lang="en-US" altLang="ko-KR" dirty="0"/>
              <a:t>CAN_H = </a:t>
            </a:r>
            <a:r>
              <a:rPr lang="en-US" altLang="ko-KR" b="1" dirty="0"/>
              <a:t>3.5V</a:t>
            </a:r>
            <a:endParaRPr lang="ko-KR" altLang="en-US" dirty="0"/>
          </a:p>
          <a:p>
            <a:pPr marL="1477350" lvl="3" indent="-285750">
              <a:lnSpc>
                <a:spcPct val="140000"/>
              </a:lnSpc>
            </a:pPr>
            <a:r>
              <a:rPr lang="en-US" altLang="ko-KR" dirty="0"/>
              <a:t>CAN_L = </a:t>
            </a:r>
            <a:r>
              <a:rPr lang="en-US" altLang="ko-KR" b="1" dirty="0"/>
              <a:t>1.5V</a:t>
            </a:r>
            <a:endParaRPr lang="ko-KR" altLang="en-US" dirty="0"/>
          </a:p>
          <a:p>
            <a:pPr marL="1020150" lvl="2" indent="-285750">
              <a:lnSpc>
                <a:spcPct val="140000"/>
              </a:lnSpc>
            </a:pPr>
            <a:r>
              <a:rPr lang="ko-KR" altLang="en-US" dirty="0"/>
              <a:t>이 상태는 </a:t>
            </a:r>
            <a:r>
              <a:rPr lang="ko-KR" altLang="en-US" b="1" dirty="0"/>
              <a:t>논리 </a:t>
            </a:r>
            <a:r>
              <a:rPr lang="en-US" altLang="ko-KR" b="1" dirty="0"/>
              <a:t>0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</a:p>
          <a:p>
            <a:pPr marL="1020150" lvl="2" indent="-285750">
              <a:lnSpc>
                <a:spcPct val="140000"/>
              </a:lnSpc>
            </a:pPr>
            <a:r>
              <a:rPr lang="ko-KR" altLang="en-US" dirty="0"/>
              <a:t>우선순위가 높은 신호입니다</a:t>
            </a:r>
            <a:r>
              <a:rPr lang="en-US" altLang="ko-KR" dirty="0"/>
              <a:t>.</a:t>
            </a:r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ko-KR" altLang="en-US" b="1" dirty="0" err="1"/>
              <a:t>리세시브</a:t>
            </a:r>
            <a:r>
              <a:rPr lang="ko-KR" altLang="en-US" b="1" dirty="0"/>
              <a:t> 상태 </a:t>
            </a:r>
            <a:r>
              <a:rPr lang="en-US" altLang="ko-KR" b="1" dirty="0"/>
              <a:t>(Recessive State)</a:t>
            </a:r>
            <a:r>
              <a:rPr lang="en-US" altLang="ko-KR" dirty="0"/>
              <a:t>:</a:t>
            </a:r>
          </a:p>
          <a:p>
            <a:pPr marL="1020150" lvl="2" indent="-285750">
              <a:lnSpc>
                <a:spcPct val="140000"/>
              </a:lnSpc>
            </a:pPr>
            <a:r>
              <a:rPr lang="en-US" altLang="ko-KR" b="1" dirty="0"/>
              <a:t>CAN_H</a:t>
            </a:r>
            <a:r>
              <a:rPr lang="ko-KR" altLang="en-US" dirty="0"/>
              <a:t>와 </a:t>
            </a:r>
            <a:r>
              <a:rPr lang="en-US" altLang="ko-KR" b="1" dirty="0"/>
              <a:t>CAN_L</a:t>
            </a:r>
            <a:r>
              <a:rPr lang="ko-KR" altLang="en-US" dirty="0"/>
              <a:t> 사이의 </a:t>
            </a:r>
            <a:r>
              <a:rPr lang="ko-KR" altLang="en-US" b="1" dirty="0"/>
              <a:t>전위차</a:t>
            </a:r>
            <a:r>
              <a:rPr lang="ko-KR" altLang="en-US" dirty="0"/>
              <a:t>가 약 </a:t>
            </a:r>
            <a:r>
              <a:rPr lang="en-US" altLang="ko-KR" b="1" dirty="0"/>
              <a:t>0V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020150" lvl="2" indent="-285750">
              <a:lnSpc>
                <a:spcPct val="140000"/>
              </a:lnSpc>
            </a:pPr>
            <a:r>
              <a:rPr lang="ko-KR" altLang="en-US" dirty="0"/>
              <a:t>일반적으로</a:t>
            </a:r>
            <a:r>
              <a:rPr lang="en-US" altLang="ko-KR" dirty="0"/>
              <a:t>:</a:t>
            </a:r>
          </a:p>
          <a:p>
            <a:pPr marL="1477350" lvl="3" indent="-285750">
              <a:lnSpc>
                <a:spcPct val="140000"/>
              </a:lnSpc>
            </a:pPr>
            <a:r>
              <a:rPr lang="en-US" altLang="ko-KR" dirty="0"/>
              <a:t>CAN_H = </a:t>
            </a:r>
            <a:r>
              <a:rPr lang="en-US" altLang="ko-KR" b="1" dirty="0"/>
              <a:t>2.5V</a:t>
            </a:r>
            <a:endParaRPr lang="ko-KR" altLang="en-US" dirty="0"/>
          </a:p>
          <a:p>
            <a:pPr marL="1477350" lvl="3" indent="-285750">
              <a:lnSpc>
                <a:spcPct val="140000"/>
              </a:lnSpc>
            </a:pPr>
            <a:r>
              <a:rPr lang="en-US" altLang="ko-KR" dirty="0"/>
              <a:t>CAN_L = </a:t>
            </a:r>
            <a:r>
              <a:rPr lang="en-US" altLang="ko-KR" b="1" dirty="0"/>
              <a:t>2.5V</a:t>
            </a:r>
            <a:endParaRPr lang="ko-KR" altLang="en-US" dirty="0"/>
          </a:p>
          <a:p>
            <a:pPr marL="1020150" lvl="2" indent="-285750">
              <a:lnSpc>
                <a:spcPct val="140000"/>
              </a:lnSpc>
            </a:pPr>
            <a:r>
              <a:rPr lang="ko-KR" altLang="en-US" dirty="0"/>
              <a:t>이 상태는 </a:t>
            </a:r>
            <a:r>
              <a:rPr lang="ko-KR" altLang="en-US" b="1" dirty="0"/>
              <a:t>논리 </a:t>
            </a:r>
            <a:r>
              <a:rPr lang="en-US" altLang="ko-KR" b="1" dirty="0"/>
              <a:t>1</a:t>
            </a:r>
            <a:r>
              <a:rPr lang="ko-KR" altLang="en-US" dirty="0"/>
              <a:t>을 나타냅니다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A04DB9-0FDA-45A7-BB1B-81C9F5D5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pic>
        <p:nvPicPr>
          <p:cNvPr id="1030" name="Picture 6" descr="CAN 버스 프로토콜 개요 - 기술 조언 - Electronic Component and Engineering Solution  Forum - TechForum │ DigiKey">
            <a:extLst>
              <a:ext uri="{FF2B5EF4-FFF2-40B4-BE49-F238E27FC236}">
                <a16:creationId xmlns:a16="http://schemas.microsoft.com/office/drawing/2014/main" id="{DF974AA9-4791-45E8-A164-2219719D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4" y="1821373"/>
            <a:ext cx="5198513" cy="360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F4322-3BB5-4CFF-9FB4-DC65CFEDB572}"/>
              </a:ext>
            </a:extLst>
          </p:cNvPr>
          <p:cNvSpPr txBox="1"/>
          <p:nvPr/>
        </p:nvSpPr>
        <p:spPr>
          <a:xfrm>
            <a:off x="-59267" y="6348441"/>
            <a:ext cx="5724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800" dirty="0"/>
              <a:t>출처</a:t>
            </a:r>
            <a:r>
              <a:rPr kumimoji="1" lang="en-US" altLang="ko-KR" sz="800" dirty="0"/>
              <a:t>: Over view of the CAN protocol.2024-08-13 [https://forum.digikey.com/t/overview-of-the-can-bus-protocol/21170]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8345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hlinkClick r:id="rId2"/>
            <a:extLst>
              <a:ext uri="{FF2B5EF4-FFF2-40B4-BE49-F238E27FC236}">
                <a16:creationId xmlns:a16="http://schemas.microsoft.com/office/drawing/2014/main" id="{2B77DA3A-539F-44B0-AFBA-FBF8C096E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0211" y="2630082"/>
            <a:ext cx="5235434" cy="281723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F0CB4BD-B5CD-4292-B238-19D3F78B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Packet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F539B-EC1B-4D8D-ABCB-7554D942DDF3}"/>
              </a:ext>
            </a:extLst>
          </p:cNvPr>
          <p:cNvSpPr txBox="1"/>
          <p:nvPr/>
        </p:nvSpPr>
        <p:spPr>
          <a:xfrm>
            <a:off x="10481732" y="6314208"/>
            <a:ext cx="1710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800" dirty="0"/>
              <a:t>출처</a:t>
            </a:r>
            <a:r>
              <a:rPr kumimoji="1" lang="en-US" altLang="ko-KR" sz="800" dirty="0"/>
              <a:t>: </a:t>
            </a:r>
            <a:r>
              <a:rPr kumimoji="1" lang="ko-KR" altLang="en-US" sz="800" dirty="0" err="1"/>
              <a:t>페스카로</a:t>
            </a:r>
            <a:r>
              <a:rPr kumimoji="1" lang="ko-KR" altLang="en-US" sz="800" dirty="0"/>
              <a:t> </a:t>
            </a:r>
            <a:r>
              <a:rPr lang="en-US" altLang="ko-KR" sz="800" i="0" dirty="0">
                <a:solidFill>
                  <a:srgbClr val="282828"/>
                </a:solidFill>
                <a:effectLst/>
                <a:latin typeface="Montserrat" panose="020B0604020202020204" pitchFamily="2" charset="0"/>
              </a:rPr>
              <a:t>CAN </a:t>
            </a:r>
            <a:r>
              <a:rPr lang="ko-KR" altLang="en-US" sz="800" i="0" dirty="0">
                <a:solidFill>
                  <a:srgbClr val="282828"/>
                </a:solidFill>
                <a:effectLst/>
                <a:latin typeface="Montserrat" panose="020B0604020202020204" pitchFamily="2" charset="0"/>
              </a:rPr>
              <a:t>통신의 이해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D434A-1919-424D-86E4-6402DBE800D9}"/>
              </a:ext>
            </a:extLst>
          </p:cNvPr>
          <p:cNvSpPr txBox="1"/>
          <p:nvPr/>
        </p:nvSpPr>
        <p:spPr>
          <a:xfrm>
            <a:off x="98684" y="910159"/>
            <a:ext cx="6952565" cy="56249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CAN </a:t>
            </a:r>
            <a:r>
              <a:rPr kumimoji="1" lang="ko-KR" altLang="en-US" sz="1400" b="1" dirty="0"/>
              <a:t>패킷은 다음과 같으며 해당 패킷 구조에 따라 사용된다</a:t>
            </a:r>
            <a:r>
              <a:rPr kumimoji="1" lang="en-US" altLang="ko-KR" sz="1400" b="1" dirty="0"/>
              <a:t>.</a:t>
            </a:r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SOF (Start Of Frame)</a:t>
            </a:r>
            <a:br>
              <a:rPr kumimoji="1" lang="en-US" altLang="ko-KR" sz="1050" b="1" dirty="0"/>
            </a:br>
            <a:r>
              <a:rPr kumimoji="1" lang="en-US" altLang="ko-KR" sz="1050" dirty="0"/>
              <a:t>: </a:t>
            </a:r>
            <a:r>
              <a:rPr kumimoji="1" lang="ko-KR" altLang="en-US" sz="1050" dirty="0"/>
              <a:t>메시지의 시작을 표시하는 파트</a:t>
            </a:r>
            <a:endParaRPr kumimoji="1" lang="en-US" altLang="ko-KR" sz="1050" dirty="0"/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Arbitration Field</a:t>
            </a:r>
            <a:br>
              <a:rPr kumimoji="1" lang="en-US" altLang="ko-KR" sz="1050" b="1" dirty="0"/>
            </a:br>
            <a:r>
              <a:rPr kumimoji="1" lang="en-US" altLang="ko-KR" sz="1050" dirty="0"/>
              <a:t>: 11</a:t>
            </a:r>
            <a:r>
              <a:rPr kumimoji="1" lang="ko-KR" altLang="en-US" sz="1050" dirty="0"/>
              <a:t>비트의 </a:t>
            </a:r>
            <a:r>
              <a:rPr kumimoji="1" lang="en-US" altLang="ko-KR" sz="1050" dirty="0"/>
              <a:t>Standard ID </a:t>
            </a:r>
            <a:r>
              <a:rPr kumimoji="1" lang="ko-KR" altLang="en-US" sz="1050" dirty="0"/>
              <a:t>또는 </a:t>
            </a:r>
            <a:r>
              <a:rPr kumimoji="1" lang="en-US" altLang="ko-KR" sz="1050" dirty="0"/>
              <a:t>29</a:t>
            </a:r>
            <a:r>
              <a:rPr kumimoji="1" lang="ko-KR" altLang="en-US" sz="1050" dirty="0"/>
              <a:t>비트의  </a:t>
            </a:r>
            <a:r>
              <a:rPr kumimoji="1" lang="en-US" altLang="ko-KR" sz="1050" dirty="0"/>
              <a:t>Extended ID</a:t>
            </a:r>
            <a:r>
              <a:rPr kumimoji="1" lang="ko-KR" altLang="en-US" sz="1050" dirty="0"/>
              <a:t>와 </a:t>
            </a:r>
            <a:r>
              <a:rPr kumimoji="1" lang="en-US" altLang="ko-KR" sz="1050" dirty="0"/>
              <a:t>1</a:t>
            </a:r>
            <a:r>
              <a:rPr kumimoji="1" lang="ko-KR" altLang="en-US" sz="1050" dirty="0"/>
              <a:t>비트 </a:t>
            </a:r>
            <a:r>
              <a:rPr kumimoji="1" lang="en-US" altLang="ko-KR" sz="1050" dirty="0"/>
              <a:t>RTR(Remote Transmission Request) </a:t>
            </a:r>
            <a:r>
              <a:rPr kumimoji="1" lang="ko-KR" altLang="en-US" sz="1050" dirty="0"/>
              <a:t>비트로 구성됩니다</a:t>
            </a:r>
            <a:r>
              <a:rPr kumimoji="1" lang="en-US" altLang="ko-KR" sz="1050" dirty="0"/>
              <a:t>. </a:t>
            </a:r>
            <a:r>
              <a:rPr kumimoji="1" lang="ko-KR" altLang="en-US" sz="1050" dirty="0"/>
              <a:t>이 영역은 두 개 이상의 노드가 동시에 메시지를 전송할 때 발생하는 메시지 간 충돌을 조정하는 데 사용됩니다</a:t>
            </a:r>
            <a:r>
              <a:rPr kumimoji="1" lang="en-US" altLang="ko-KR" sz="1050" dirty="0"/>
              <a:t>. RTR </a:t>
            </a:r>
            <a:r>
              <a:rPr kumimoji="1" lang="ko-KR" altLang="en-US" sz="1050" dirty="0"/>
              <a:t>비트의 값은 데이터 프레임</a:t>
            </a:r>
            <a:r>
              <a:rPr kumimoji="1" lang="en-US" altLang="ko-KR" sz="1050" dirty="0"/>
              <a:t>(＇d＇)</a:t>
            </a:r>
            <a:r>
              <a:rPr kumimoji="1" lang="ko-KR" altLang="en-US" sz="1050" dirty="0"/>
              <a:t>인지 원격 프레임</a:t>
            </a:r>
            <a:r>
              <a:rPr kumimoji="1" lang="en-US" altLang="ko-KR" sz="1050" dirty="0"/>
              <a:t>(＇r＇)</a:t>
            </a:r>
            <a:r>
              <a:rPr kumimoji="1" lang="ko-KR" altLang="en-US" sz="1050" dirty="0"/>
              <a:t>인지 판별하는 데 사용됩니다</a:t>
            </a:r>
            <a:r>
              <a:rPr kumimoji="1" lang="en-US" altLang="ko-KR" sz="1050" dirty="0"/>
              <a:t>.</a:t>
            </a:r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Control Field</a:t>
            </a:r>
            <a:br>
              <a:rPr kumimoji="1" lang="en-US" altLang="ko-KR" sz="1050" b="1" dirty="0"/>
            </a:br>
            <a:r>
              <a:rPr kumimoji="1" lang="en-US" altLang="ko-KR" sz="1050" dirty="0"/>
              <a:t>: 2</a:t>
            </a:r>
            <a:r>
              <a:rPr kumimoji="1" lang="ko-KR" altLang="en-US" sz="1050" dirty="0"/>
              <a:t>비트 </a:t>
            </a:r>
            <a:r>
              <a:rPr kumimoji="1" lang="en-US" altLang="ko-KR" sz="1050" dirty="0"/>
              <a:t>IDE(Identifier Extension) </a:t>
            </a:r>
            <a:r>
              <a:rPr kumimoji="1" lang="ko-KR" altLang="en-US" sz="1050" dirty="0"/>
              <a:t>비트와 </a:t>
            </a:r>
            <a:r>
              <a:rPr kumimoji="1" lang="en-US" altLang="ko-KR" sz="1050" dirty="0"/>
              <a:t>4</a:t>
            </a:r>
            <a:r>
              <a:rPr kumimoji="1" lang="ko-KR" altLang="en-US" sz="1050" dirty="0"/>
              <a:t>비트 데이터 길이 코드</a:t>
            </a:r>
            <a:r>
              <a:rPr kumimoji="1" lang="en-US" altLang="ko-KR" sz="1050" dirty="0"/>
              <a:t>(DLC)</a:t>
            </a:r>
            <a:r>
              <a:rPr kumimoji="1" lang="ko-KR" altLang="en-US" sz="1050" dirty="0"/>
              <a:t>로 구성됩니다</a:t>
            </a:r>
            <a:r>
              <a:rPr kumimoji="1" lang="en-US" altLang="ko-KR" sz="1050" dirty="0"/>
              <a:t>. R</a:t>
            </a:r>
            <a:r>
              <a:rPr kumimoji="1" lang="ko-KR" altLang="en-US" sz="1050" dirty="0"/>
              <a:t>은 예약된 비트</a:t>
            </a:r>
            <a:r>
              <a:rPr kumimoji="1" lang="en-US" altLang="ko-KR" sz="1050" dirty="0"/>
              <a:t>(Extended CAN 2.0B R0, R1)</a:t>
            </a:r>
            <a:r>
              <a:rPr kumimoji="1" lang="ko-KR" altLang="en-US" sz="1050" dirty="0"/>
              <a:t>입니다</a:t>
            </a:r>
            <a:r>
              <a:rPr kumimoji="1" lang="en-US" altLang="ko-KR" sz="1050" dirty="0"/>
              <a:t>.</a:t>
            </a:r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Data Field</a:t>
            </a:r>
            <a:br>
              <a:rPr kumimoji="1" lang="en-US" altLang="ko-KR" sz="1200" b="1" dirty="0"/>
            </a:br>
            <a:r>
              <a:rPr kumimoji="1" lang="en-US" altLang="ko-KR" sz="1050" dirty="0"/>
              <a:t>:</a:t>
            </a:r>
            <a:r>
              <a:rPr kumimoji="1" lang="ko-KR" altLang="en-US" sz="1050" dirty="0"/>
              <a:t>최대 </a:t>
            </a:r>
            <a:r>
              <a:rPr kumimoji="1" lang="en-US" altLang="ko-KR" sz="1050" dirty="0"/>
              <a:t>8</a:t>
            </a:r>
            <a:r>
              <a:rPr kumimoji="1" lang="ko-KR" altLang="en-US" sz="1050" dirty="0"/>
              <a:t>바이트 데이터를 저장하는데 사용</a:t>
            </a:r>
            <a:endParaRPr kumimoji="1" lang="en-US" altLang="ko-KR" sz="1050" dirty="0"/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CRC (Cyclic Redundancy Check)</a:t>
            </a:r>
            <a:br>
              <a:rPr kumimoji="1" lang="en-US" altLang="ko-KR" sz="1400" b="1" dirty="0"/>
            </a:br>
            <a:r>
              <a:rPr kumimoji="1" lang="en-US" altLang="ko-KR" sz="1050" dirty="0"/>
              <a:t>:SOF~</a:t>
            </a:r>
            <a:r>
              <a:rPr kumimoji="1" lang="ko-KR" altLang="en-US" sz="1050" dirty="0"/>
              <a:t>데이터 필드까지의 비트 문자열과 앞서 설명한 </a:t>
            </a:r>
            <a:r>
              <a:rPr kumimoji="1" lang="en-US" altLang="ko-KR" sz="1050" dirty="0"/>
              <a:t>r</a:t>
            </a:r>
            <a:r>
              <a:rPr kumimoji="1" lang="ko-KR" altLang="en-US" sz="1050" dirty="0"/>
              <a:t>비트의 구분 기호를 사용하여 생성한 </a:t>
            </a:r>
            <a:r>
              <a:rPr kumimoji="1" lang="en-US" altLang="ko-KR" sz="1050" dirty="0"/>
              <a:t>15</a:t>
            </a:r>
            <a:r>
              <a:rPr kumimoji="1" lang="ko-KR" altLang="en-US" sz="1050" dirty="0"/>
              <a:t>비트 </a:t>
            </a:r>
            <a:r>
              <a:rPr kumimoji="1" lang="en-US" altLang="ko-KR" sz="1050" dirty="0"/>
              <a:t>CRC</a:t>
            </a:r>
            <a:r>
              <a:rPr kumimoji="1" lang="ko-KR" altLang="en-US" sz="1050" dirty="0"/>
              <a:t>를 생성합니다</a:t>
            </a:r>
            <a:r>
              <a:rPr kumimoji="1" lang="en-US" altLang="ko-KR" sz="1050" dirty="0"/>
              <a:t>. </a:t>
            </a:r>
            <a:r>
              <a:rPr kumimoji="1" lang="ko-KR" altLang="en-US" sz="1050" dirty="0"/>
              <a:t>일반적으로 메시지 오류를 확인하는 데 사용 됩니다</a:t>
            </a:r>
            <a:r>
              <a:rPr kumimoji="1" lang="en-US" altLang="ko-KR" sz="1050" dirty="0"/>
              <a:t>.</a:t>
            </a:r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ACK (</a:t>
            </a:r>
            <a:r>
              <a:rPr kumimoji="1" lang="en-US" altLang="ko-KR" sz="1400" b="1" dirty="0" err="1"/>
              <a:t>ACKnowledge</a:t>
            </a:r>
            <a:r>
              <a:rPr kumimoji="1" lang="en-US" altLang="ko-KR" sz="1400" b="1" dirty="0"/>
              <a:t>)</a:t>
            </a:r>
            <a:br>
              <a:rPr kumimoji="1" lang="en-US" altLang="ko-KR" sz="1050" b="1" dirty="0"/>
            </a:br>
            <a:r>
              <a:rPr kumimoji="1" lang="en-US" altLang="ko-KR" sz="1050" dirty="0"/>
              <a:t>: 1</a:t>
            </a:r>
            <a:r>
              <a:rPr kumimoji="1" lang="ko-KR" altLang="en-US" sz="1050" dirty="0"/>
              <a:t>비트 </a:t>
            </a:r>
            <a:r>
              <a:rPr kumimoji="1" lang="en-US" altLang="ko-KR" sz="1050" dirty="0"/>
              <a:t>ACK </a:t>
            </a:r>
            <a:r>
              <a:rPr kumimoji="1" lang="ko-KR" altLang="en-US" sz="1050" dirty="0"/>
              <a:t>슬롯과 구분기호</a:t>
            </a:r>
            <a:r>
              <a:rPr kumimoji="1" lang="en-US" altLang="ko-KR" sz="1050" dirty="0"/>
              <a:t> ‘d’</a:t>
            </a:r>
            <a:r>
              <a:rPr kumimoji="1" lang="ko-KR" altLang="en-US" sz="1050" dirty="0"/>
              <a:t>로 구성되어 있으며 올바른 메시지를 수신하면 </a:t>
            </a:r>
            <a:r>
              <a:rPr kumimoji="1" lang="en-US" altLang="ko-KR" sz="1050" dirty="0"/>
              <a:t>ACK </a:t>
            </a:r>
            <a:r>
              <a:rPr kumimoji="1" lang="ko-KR" altLang="en-US" sz="1050" dirty="0"/>
              <a:t>슬롯의 값을 </a:t>
            </a:r>
            <a:r>
              <a:rPr kumimoji="1" lang="en-US" altLang="ko-KR" sz="1050" dirty="0"/>
              <a:t>‘d’</a:t>
            </a:r>
            <a:r>
              <a:rPr kumimoji="1" lang="ko-KR" altLang="en-US" sz="1050" dirty="0"/>
              <a:t>로 설정하고 버스에 전송한다</a:t>
            </a:r>
            <a:endParaRPr kumimoji="1" lang="en-US" altLang="ko-KR" sz="1050" dirty="0"/>
          </a:p>
          <a:p>
            <a:pPr marL="171450" indent="-171450" algn="l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EOF (End Of Frame)</a:t>
            </a:r>
            <a:br>
              <a:rPr kumimoji="1" lang="en-US" altLang="ko-KR" sz="1050" dirty="0"/>
            </a:br>
            <a:r>
              <a:rPr kumimoji="1" lang="en-US" altLang="ko-KR" sz="1050" dirty="0"/>
              <a:t>: 7</a:t>
            </a:r>
            <a:r>
              <a:rPr kumimoji="1" lang="ko-KR" altLang="en-US" sz="1050" dirty="0"/>
              <a:t>개의 </a:t>
            </a:r>
            <a:r>
              <a:rPr kumimoji="1" lang="en-US" altLang="ko-KR" sz="1050" dirty="0"/>
              <a:t>‘r’</a:t>
            </a:r>
            <a:r>
              <a:rPr kumimoji="1" lang="ko-KR" altLang="en-US" sz="1050" dirty="0"/>
              <a:t>비트로 구성되어 메시지의 끝을 알립니다</a:t>
            </a:r>
            <a:r>
              <a:rPr kumimoji="1" lang="en-US" altLang="ko-KR" sz="1050" dirty="0"/>
              <a:t>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5438B58-CACB-47AC-9DBB-3BAE81901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136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5EAC953-CE26-4D06-BA17-B4FFBA17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2132"/>
            <a:ext cx="5642413" cy="5211331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브로드 캐스팅 방식에서 식별 및 순서 메시지 충돌에 관한 의문점이 있으실 겁니다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해당 내용은 </a:t>
            </a:r>
            <a:r>
              <a:rPr lang="en-US" altLang="ko-KR" sz="1600" b="0" dirty="0"/>
              <a:t>CAN </a:t>
            </a:r>
            <a:r>
              <a:rPr lang="ko-KR" altLang="en-US" sz="1600" b="0" dirty="0"/>
              <a:t>버스에서 어떻게 식별하는지에 대한 설명입니다</a:t>
            </a:r>
            <a:r>
              <a:rPr lang="en-US" altLang="ko-KR" sz="1600" b="0" dirty="0"/>
              <a:t>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0" dirty="0"/>
              <a:t>Dominant bit 0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en-US" altLang="ko-KR" sz="1600" b="0" dirty="0"/>
              <a:t>Recessive bit 1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두 개 이상의 통신이 발생하면 </a:t>
            </a:r>
            <a:r>
              <a:rPr lang="en-US" altLang="ko-KR" sz="1600" b="0" dirty="0"/>
              <a:t>CAN BUS</a:t>
            </a:r>
            <a:r>
              <a:rPr lang="ko-KR" altLang="en-US" sz="1600" b="0" dirty="0"/>
              <a:t>에서 우세한 비트가 출력됩니다</a:t>
            </a:r>
            <a:r>
              <a:rPr lang="en-US" altLang="ko-KR" sz="1600" b="0" dirty="0"/>
              <a:t>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비트를 비교하고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보낸 비트와 다르면 전송을 중지하고 기다립니다</a:t>
            </a:r>
            <a:r>
              <a:rPr lang="en-US" altLang="ko-KR" sz="1600" b="0" dirty="0"/>
              <a:t>.</a:t>
            </a:r>
          </a:p>
          <a:p>
            <a:pPr>
              <a:lnSpc>
                <a:spcPct val="140000"/>
              </a:lnSpc>
              <a:spcBef>
                <a:spcPts val="500"/>
              </a:spcBef>
            </a:pPr>
            <a:r>
              <a:rPr lang="ko-KR" altLang="en-US" sz="1600" b="0" dirty="0"/>
              <a:t>일반적으로 우선순위가 높을수록 </a:t>
            </a:r>
            <a:r>
              <a:rPr lang="en-US" altLang="ko-KR" sz="1600" b="0" dirty="0"/>
              <a:t>ID </a:t>
            </a:r>
            <a:r>
              <a:rPr lang="ko-KR" altLang="en-US" sz="1600" b="0" dirty="0"/>
              <a:t>값이 낮아집니다</a:t>
            </a:r>
            <a:r>
              <a:rPr lang="en-US" altLang="ko-KR" sz="1600" b="0" dirty="0"/>
              <a:t>.</a:t>
            </a:r>
            <a:endParaRPr lang="ko-KR" altLang="en-US" sz="1600" b="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34DA5A-8682-4340-8AA9-ABE17DE3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Identify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3803A-B545-4176-8338-0C80F9EA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1" y="2648932"/>
            <a:ext cx="5523072" cy="27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EC71E-D339-4A1A-8DD6-8ABD094AF512}"/>
              </a:ext>
            </a:extLst>
          </p:cNvPr>
          <p:cNvSpPr txBox="1"/>
          <p:nvPr/>
        </p:nvSpPr>
        <p:spPr>
          <a:xfrm>
            <a:off x="0" y="6348441"/>
            <a:ext cx="4216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CAN </a:t>
            </a:r>
            <a:r>
              <a:rPr lang="ko-KR" altLang="en-US" sz="800" dirty="0"/>
              <a:t>통신</a:t>
            </a:r>
            <a:r>
              <a:rPr lang="en-US" altLang="ko-KR" sz="800" dirty="0"/>
              <a:t>.2024-08-13 [</a:t>
            </a:r>
            <a:r>
              <a:rPr lang="ko-KR" altLang="en-US" sz="800" dirty="0"/>
              <a:t>https://velog.io/@pxxxsy/CAN-%ED%86%B5%EC%8B%A0</a:t>
            </a:r>
            <a:r>
              <a:rPr lang="en-US" altLang="ko-KR" sz="800" dirty="0"/>
              <a:t>]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37695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E4F067-3B96-493B-BB7E-7D4028B3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UDS (Unified Diagnostic Services)</a:t>
            </a:r>
            <a:r>
              <a:rPr lang="ko-KR" altLang="en-US" sz="2000" b="1" dirty="0"/>
              <a:t>의 역사</a:t>
            </a:r>
            <a:endParaRPr lang="ko-KR" altLang="en-US" b="1" dirty="0"/>
          </a:p>
          <a:p>
            <a:r>
              <a:rPr lang="en-US" altLang="ko-KR" sz="1600" b="1" dirty="0"/>
              <a:t>UDS</a:t>
            </a:r>
            <a:r>
              <a:rPr lang="ko-KR" altLang="en-US" sz="1600" b="1" dirty="0"/>
              <a:t>는 차량 진단 표준화의 결과물</a:t>
            </a:r>
            <a:r>
              <a:rPr lang="ko-KR" altLang="en-US" sz="1600" dirty="0"/>
              <a:t>로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제조사의 </a:t>
            </a:r>
            <a:r>
              <a:rPr lang="en-US" altLang="ko-KR" sz="1600" dirty="0"/>
              <a:t>ECU</a:t>
            </a:r>
            <a:r>
              <a:rPr lang="ko-KR" altLang="en-US" sz="1600" dirty="0"/>
              <a:t>와의 통신을 통합하고 고도화된 진단 기능을 제공하기 위해 개발되었음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초기 상황</a:t>
            </a:r>
            <a:r>
              <a:rPr lang="en-US" altLang="ko-KR" sz="1600" dirty="0"/>
              <a:t>: </a:t>
            </a:r>
          </a:p>
          <a:p>
            <a:pPr marL="277200" lvl="1" indent="0">
              <a:buNone/>
            </a:pPr>
            <a:r>
              <a:rPr lang="ko-KR" altLang="en-US" sz="1400" b="0" dirty="0"/>
              <a:t>제조사마다 독자적인 진단 프로토콜 → 정비소에서 비효율 발생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표준화 노력</a:t>
            </a:r>
            <a:r>
              <a:rPr lang="en-US" altLang="ko-KR" sz="1600" dirty="0"/>
              <a:t>:</a:t>
            </a:r>
            <a:r>
              <a:rPr lang="en-US" altLang="ko-KR" sz="1600" b="0" dirty="0"/>
              <a:t> </a:t>
            </a:r>
          </a:p>
          <a:p>
            <a:pPr marL="277200" lvl="1" indent="0">
              <a:buNone/>
            </a:pPr>
            <a:r>
              <a:rPr lang="en-US" altLang="ko-KR" sz="1400" b="0" dirty="0"/>
              <a:t>ISO 9141, ISO 14230(KWP2000), ISO 15765(CAN) </a:t>
            </a:r>
            <a:r>
              <a:rPr lang="ko-KR" altLang="en-US" sz="1400" b="0" dirty="0"/>
              <a:t>도입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UDS </a:t>
            </a:r>
            <a:r>
              <a:rPr lang="ko-KR" altLang="en-US" sz="1600" b="1" dirty="0"/>
              <a:t>도입 </a:t>
            </a:r>
            <a:r>
              <a:rPr lang="en-US" altLang="ko-KR" sz="1600" b="1" dirty="0"/>
              <a:t>(2006)</a:t>
            </a:r>
            <a:r>
              <a:rPr lang="en-US" altLang="ko-KR" sz="1600" dirty="0"/>
              <a:t>: </a:t>
            </a:r>
          </a:p>
          <a:p>
            <a:pPr marL="277200" lvl="1" indent="0">
              <a:buNone/>
            </a:pPr>
            <a:r>
              <a:rPr lang="en-US" altLang="ko-KR" sz="1400" b="0" dirty="0"/>
              <a:t>ISO 14229</a:t>
            </a:r>
            <a:r>
              <a:rPr lang="ko-KR" altLang="en-US" sz="1400" b="0" dirty="0"/>
              <a:t>로 제정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다양한 물리 계층</a:t>
            </a:r>
            <a:r>
              <a:rPr lang="en-US" altLang="ko-KR" sz="1400" b="0" dirty="0"/>
              <a:t>(CAN, KWP, </a:t>
            </a:r>
            <a:r>
              <a:rPr lang="en-US" altLang="ko-KR" sz="1400" b="0" dirty="0" err="1"/>
              <a:t>DoIP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지원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기능 확장</a:t>
            </a:r>
            <a:r>
              <a:rPr lang="en-US" altLang="ko-KR" sz="1600" dirty="0"/>
              <a:t>: </a:t>
            </a:r>
          </a:p>
          <a:p>
            <a:pPr marL="277200" lvl="1" indent="0">
              <a:buNone/>
            </a:pPr>
            <a:r>
              <a:rPr lang="ko-KR" altLang="en-US" sz="1400" b="0" dirty="0"/>
              <a:t>단순 </a:t>
            </a:r>
            <a:r>
              <a:rPr lang="en-US" altLang="ko-KR" sz="1400" b="0" dirty="0"/>
              <a:t>DTC </a:t>
            </a:r>
            <a:r>
              <a:rPr lang="ko-KR" altLang="en-US" sz="1400" b="0" dirty="0"/>
              <a:t>외에도 </a:t>
            </a:r>
            <a:r>
              <a:rPr lang="en-US" altLang="ko-KR" sz="1400" b="0" dirty="0"/>
              <a:t>ECU </a:t>
            </a:r>
            <a:r>
              <a:rPr lang="ko-KR" altLang="en-US" sz="1400" b="0" dirty="0"/>
              <a:t>설정</a:t>
            </a:r>
            <a:r>
              <a:rPr lang="en-US" altLang="ko-KR" sz="1400" b="0" dirty="0"/>
              <a:t>, SW </a:t>
            </a:r>
            <a:r>
              <a:rPr lang="ko-KR" altLang="en-US" sz="1400" b="0" dirty="0"/>
              <a:t>업데이트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보안 접근 등 고급 기능 포함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의의</a:t>
            </a:r>
            <a:r>
              <a:rPr lang="en-US" altLang="ko-KR" sz="1600" dirty="0"/>
              <a:t>: </a:t>
            </a:r>
          </a:p>
          <a:p>
            <a:pPr marL="277200" lvl="1" indent="0">
              <a:buNone/>
            </a:pPr>
            <a:r>
              <a:rPr lang="ko-KR" altLang="en-US" sz="1400" b="0" dirty="0"/>
              <a:t>현대 차량 진단 시스템의 중심 기술로 자리잡음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308353-8FF0-4525-8050-80F4892F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UDS</a:t>
            </a:r>
            <a:endParaRPr lang="ko-KR" altLang="en-US" dirty="0"/>
          </a:p>
        </p:txBody>
      </p:sp>
      <p:pic>
        <p:nvPicPr>
          <p:cNvPr id="4098" name="Picture 2" descr="ISO 14229-3:2022(en), Road vehicles — Unified diagnostic services (UDS) —  Part 3: Unified diagnostic services on CAN implementation (UDSonCAN)">
            <a:extLst>
              <a:ext uri="{FF2B5EF4-FFF2-40B4-BE49-F238E27FC236}">
                <a16:creationId xmlns:a16="http://schemas.microsoft.com/office/drawing/2014/main" id="{1EFFC790-E428-4152-98CC-052D3846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68" y="2360032"/>
            <a:ext cx="4223865" cy="40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742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E4F067-3B96-493B-BB7E-7D4028B3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UDS </a:t>
            </a:r>
            <a:r>
              <a:rPr lang="ko-KR" altLang="en-US" sz="2000" b="1" dirty="0"/>
              <a:t>주요 진단 서비스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진단 세션 관리 </a:t>
            </a:r>
            <a:r>
              <a:rPr lang="en-US" altLang="ko-KR" sz="1400" dirty="0"/>
              <a:t>(Diagnostic Session Control):</a:t>
            </a:r>
          </a:p>
          <a:p>
            <a:pPr lvl="1"/>
            <a:r>
              <a:rPr lang="en-US" altLang="ko-KR" sz="1000" dirty="0"/>
              <a:t>ECU </a:t>
            </a:r>
            <a:r>
              <a:rPr lang="ko-KR" altLang="en-US" sz="1000" dirty="0"/>
              <a:t>진단</a:t>
            </a:r>
            <a:r>
              <a:rPr lang="en-US" altLang="ko-KR" sz="1000" dirty="0"/>
              <a:t> </a:t>
            </a:r>
            <a:r>
              <a:rPr lang="ko-KR" altLang="en-US" sz="1000" dirty="0"/>
              <a:t>모드 전환 </a:t>
            </a:r>
            <a:r>
              <a:rPr lang="en-US" altLang="ko-KR" sz="1000" dirty="0"/>
              <a:t>(</a:t>
            </a:r>
            <a:r>
              <a:rPr lang="ko-KR" altLang="en-US" sz="1000" dirty="0"/>
              <a:t>기본</a:t>
            </a:r>
            <a:r>
              <a:rPr lang="en-US" altLang="ko-KR" sz="1000" dirty="0"/>
              <a:t>, </a:t>
            </a:r>
            <a:r>
              <a:rPr lang="ko-KR" altLang="en-US" sz="1000" dirty="0"/>
              <a:t>확장</a:t>
            </a:r>
            <a:r>
              <a:rPr lang="en-US" altLang="ko-KR" sz="1000" dirty="0"/>
              <a:t>, </a:t>
            </a:r>
            <a:r>
              <a:rPr lang="ko-KR" altLang="en-US" sz="1000" dirty="0"/>
              <a:t>프로그래밍 세션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2. ECU </a:t>
            </a:r>
            <a:r>
              <a:rPr lang="ko-KR" altLang="en-US" sz="1400" dirty="0"/>
              <a:t>리셋 </a:t>
            </a:r>
            <a:r>
              <a:rPr lang="en-US" altLang="ko-KR" sz="1400" dirty="0"/>
              <a:t>(ECU Reset)</a:t>
            </a:r>
          </a:p>
          <a:p>
            <a:pPr lvl="1"/>
            <a:r>
              <a:rPr lang="en-US" altLang="ko-KR" sz="1200" dirty="0"/>
              <a:t>ECU</a:t>
            </a:r>
            <a:r>
              <a:rPr lang="ko-KR" altLang="en-US" sz="1200" dirty="0"/>
              <a:t> 소프트</a:t>
            </a:r>
            <a:r>
              <a:rPr lang="en-US" altLang="ko-KR" sz="1200" dirty="0"/>
              <a:t>/</a:t>
            </a:r>
            <a:r>
              <a:rPr lang="ko-KR" altLang="en-US" sz="1200" dirty="0"/>
              <a:t>하드 리셋 제공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보안 접근 </a:t>
            </a:r>
            <a:r>
              <a:rPr lang="en-US" altLang="ko-KR" sz="1400" dirty="0"/>
              <a:t>(Security Access)</a:t>
            </a:r>
          </a:p>
          <a:p>
            <a:pPr lvl="1"/>
            <a:r>
              <a:rPr lang="ko-KR" altLang="en-US" sz="1200" dirty="0"/>
              <a:t>인증키를 통해 보호 기능 접근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데이터 전송 </a:t>
            </a:r>
            <a:r>
              <a:rPr lang="en-US" altLang="ko-KR" sz="1400" dirty="0"/>
              <a:t>(Transfer Data)</a:t>
            </a:r>
          </a:p>
          <a:p>
            <a:pPr lvl="1"/>
            <a:r>
              <a:rPr lang="en-US" altLang="ko-KR" sz="1200" dirty="0"/>
              <a:t>ECU</a:t>
            </a:r>
            <a:r>
              <a:rPr lang="ko-KR" altLang="en-US" sz="1200" dirty="0"/>
              <a:t>와 대량 데이터 블록 송수신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데이터 읽기</a:t>
            </a:r>
            <a:r>
              <a:rPr lang="en-US" altLang="ko-KR" sz="1400" dirty="0"/>
              <a:t>/</a:t>
            </a:r>
            <a:r>
              <a:rPr lang="ko-KR" altLang="en-US" sz="1400" dirty="0"/>
              <a:t>쓰기 </a:t>
            </a:r>
            <a:r>
              <a:rPr lang="en-US" altLang="ko-KR" sz="1400" dirty="0"/>
              <a:t>(Read/Write Data By Identifier)</a:t>
            </a:r>
          </a:p>
          <a:p>
            <a:pPr lvl="1"/>
            <a:r>
              <a:rPr lang="ko-KR" altLang="en-US" sz="1200" dirty="0"/>
              <a:t>특정 데이터 </a:t>
            </a:r>
            <a:r>
              <a:rPr lang="en-US" altLang="ko-KR" sz="1200" dirty="0"/>
              <a:t>ID</a:t>
            </a:r>
            <a:r>
              <a:rPr lang="ko-KR" altLang="en-US" sz="1200" dirty="0"/>
              <a:t>를 통해 실시간</a:t>
            </a:r>
            <a:r>
              <a:rPr lang="en-US" altLang="ko-KR" sz="1200" dirty="0"/>
              <a:t> </a:t>
            </a:r>
            <a:r>
              <a:rPr lang="ko-KR" altLang="en-US" sz="1200" dirty="0"/>
              <a:t>정보 조회</a:t>
            </a:r>
            <a:r>
              <a:rPr lang="en-US" altLang="ko-KR" sz="1200" dirty="0"/>
              <a:t>/</a:t>
            </a:r>
            <a:r>
              <a:rPr lang="ko-KR" altLang="en-US" sz="1200" dirty="0"/>
              <a:t>설정 변경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6. </a:t>
            </a:r>
            <a:r>
              <a:rPr lang="ko-KR" altLang="en-US" sz="1400" dirty="0"/>
              <a:t>입출력 제어 </a:t>
            </a:r>
            <a:r>
              <a:rPr lang="en-US" altLang="ko-KR" sz="1400" dirty="0"/>
              <a:t>(Input/Output Control)</a:t>
            </a:r>
          </a:p>
          <a:p>
            <a:pPr lvl="1"/>
            <a:r>
              <a:rPr lang="en-US" altLang="ko-KR" sz="1200" dirty="0"/>
              <a:t>ECU</a:t>
            </a:r>
            <a:r>
              <a:rPr lang="ko-KR" altLang="en-US" sz="1200" dirty="0"/>
              <a:t>의 센서나 </a:t>
            </a:r>
            <a:r>
              <a:rPr lang="ko-KR" altLang="en-US" sz="1200" dirty="0" err="1"/>
              <a:t>액추에이터</a:t>
            </a:r>
            <a:r>
              <a:rPr lang="ko-KR" altLang="en-US" sz="1200" dirty="0"/>
              <a:t> 직접 제어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400" dirty="0"/>
              <a:t>7. DTC </a:t>
            </a:r>
            <a:r>
              <a:rPr lang="ko-KR" altLang="en-US" sz="1400" dirty="0"/>
              <a:t>관리 </a:t>
            </a:r>
            <a:r>
              <a:rPr lang="en-US" altLang="ko-KR" sz="1400" dirty="0"/>
              <a:t>(Diagnostic Trouble Code Management)</a:t>
            </a:r>
          </a:p>
          <a:p>
            <a:pPr lvl="1"/>
            <a:r>
              <a:rPr lang="en-US" altLang="ko-KR" sz="1200" dirty="0"/>
              <a:t>ECU </a:t>
            </a:r>
            <a:r>
              <a:rPr lang="ko-KR" altLang="en-US" sz="1200" dirty="0"/>
              <a:t>오류 코드 조회 및 초기화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308353-8FF0-4525-8050-80F4892F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UDS</a:t>
            </a:r>
            <a:endParaRPr lang="ko-KR" altLang="en-US" dirty="0"/>
          </a:p>
        </p:txBody>
      </p:sp>
      <p:pic>
        <p:nvPicPr>
          <p:cNvPr id="2063" name="Picture 15">
            <a:extLst>
              <a:ext uri="{FF2B5EF4-FFF2-40B4-BE49-F238E27FC236}">
                <a16:creationId xmlns:a16="http://schemas.microsoft.com/office/drawing/2014/main" id="{F4AF9A7B-ADD5-4409-A14E-2D9D9EEDC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3" b="45030"/>
          <a:stretch/>
        </p:blipFill>
        <p:spPr bwMode="auto">
          <a:xfrm rot="16200000">
            <a:off x="7819402" y="2304736"/>
            <a:ext cx="4210821" cy="30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0040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4D9288-1808-47FE-8401-96A6FD52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/>
              <a:t>UDS (Unified Diagnostic Services) </a:t>
            </a:r>
            <a:r>
              <a:rPr lang="ko-KR" altLang="en-US" sz="2000" b="1" dirty="0"/>
              <a:t>적용 사례</a:t>
            </a:r>
          </a:p>
          <a:p>
            <a:pPr marL="0" indent="0">
              <a:buNone/>
            </a:pPr>
            <a:r>
              <a:rPr lang="en-US" altLang="ko-KR" sz="1400" b="1" dirty="0"/>
              <a:t>1. ECU </a:t>
            </a:r>
            <a:r>
              <a:rPr lang="ko-KR" altLang="en-US" sz="1400" b="1" dirty="0"/>
              <a:t>소프트웨어 업데이트</a:t>
            </a:r>
          </a:p>
          <a:p>
            <a:pPr lvl="1"/>
            <a:r>
              <a:rPr lang="ko-KR" altLang="en-US" sz="1200" dirty="0"/>
              <a:t>차량 기능 향상 및 버그 수정을 위해 </a:t>
            </a:r>
            <a:r>
              <a:rPr lang="en-US" altLang="ko-KR" sz="1200" dirty="0"/>
              <a:t>ECU</a:t>
            </a:r>
            <a:r>
              <a:rPr lang="ko-KR" altLang="en-US" sz="1200" dirty="0"/>
              <a:t>에 새로운 소프트웨어를 안정적으로 전송</a:t>
            </a:r>
          </a:p>
          <a:p>
            <a:pPr lvl="1"/>
            <a:r>
              <a:rPr lang="ko-KR" altLang="en-US" sz="1200" dirty="0"/>
              <a:t>블록 단위 전송</a:t>
            </a:r>
            <a:r>
              <a:rPr lang="en-US" altLang="ko-KR" sz="1200" dirty="0"/>
              <a:t>, </a:t>
            </a:r>
            <a:r>
              <a:rPr lang="ko-KR" altLang="en-US" sz="1200" dirty="0"/>
              <a:t>검증 및 복구 기능 포함</a:t>
            </a:r>
          </a:p>
          <a:p>
            <a:pPr marL="0" indent="0">
              <a:buNone/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실시간 데이터 모니터링</a:t>
            </a:r>
          </a:p>
          <a:p>
            <a:pPr lvl="1"/>
            <a:r>
              <a:rPr lang="ko-KR" altLang="en-US" sz="1200" dirty="0"/>
              <a:t>엔진 </a:t>
            </a:r>
            <a:r>
              <a:rPr lang="ko-KR" altLang="en-US" sz="1200" dirty="0" err="1"/>
              <a:t>회전수</a:t>
            </a:r>
            <a:r>
              <a:rPr lang="en-US" altLang="ko-KR" sz="1200" dirty="0"/>
              <a:t>, </a:t>
            </a:r>
            <a:r>
              <a:rPr lang="ko-KR" altLang="en-US" sz="1200" dirty="0"/>
              <a:t>속도</a:t>
            </a:r>
            <a:r>
              <a:rPr lang="en-US" altLang="ko-KR" sz="1200" dirty="0"/>
              <a:t>, </a:t>
            </a:r>
            <a:r>
              <a:rPr lang="ko-KR" altLang="en-US" sz="1200" dirty="0"/>
              <a:t>온도 등 센서 데이터를 실시간 확인</a:t>
            </a:r>
          </a:p>
          <a:p>
            <a:pPr lvl="1"/>
            <a:r>
              <a:rPr lang="ko-KR" altLang="en-US" sz="1200" dirty="0"/>
              <a:t>이상 징후 조기 발견 및 성능 최적화에 활용</a:t>
            </a:r>
          </a:p>
          <a:p>
            <a:pPr marL="0" indent="0">
              <a:buNone/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문제 해결 및 진단</a:t>
            </a:r>
          </a:p>
          <a:p>
            <a:pPr lvl="1"/>
            <a:r>
              <a:rPr lang="en-US" altLang="ko-KR" sz="1200" dirty="0"/>
              <a:t>ECU</a:t>
            </a:r>
            <a:r>
              <a:rPr lang="ko-KR" altLang="en-US" sz="1200" dirty="0"/>
              <a:t>에서 </a:t>
            </a:r>
            <a:r>
              <a:rPr lang="en-US" altLang="ko-KR" sz="1200" dirty="0"/>
              <a:t>DTC(Diagnostic Trouble Code)</a:t>
            </a:r>
            <a:r>
              <a:rPr lang="ko-KR" altLang="en-US" sz="1200" dirty="0"/>
              <a:t>를 읽어 문제 원인 분석</a:t>
            </a:r>
          </a:p>
          <a:p>
            <a:pPr lvl="1"/>
            <a:r>
              <a:rPr lang="ko-KR" altLang="en-US" sz="1200" dirty="0"/>
              <a:t>수리 후 </a:t>
            </a:r>
            <a:r>
              <a:rPr lang="en-US" altLang="ko-KR" sz="1200" dirty="0"/>
              <a:t>DTC </a:t>
            </a:r>
            <a:r>
              <a:rPr lang="ko-KR" altLang="en-US" sz="1200" dirty="0"/>
              <a:t>초기화로 오류 기록 정리</a:t>
            </a:r>
          </a:p>
          <a:p>
            <a:pPr marL="0" indent="0">
              <a:buNone/>
            </a:pPr>
            <a:r>
              <a:rPr lang="en-US" altLang="ko-KR" sz="1400" b="1" dirty="0"/>
              <a:t>4. </a:t>
            </a:r>
            <a:r>
              <a:rPr lang="ko-KR" altLang="en-US" sz="1400" b="1" dirty="0"/>
              <a:t>생산 라인 검사</a:t>
            </a:r>
          </a:p>
          <a:p>
            <a:pPr lvl="1"/>
            <a:r>
              <a:rPr lang="ko-KR" altLang="en-US" sz="1200" dirty="0"/>
              <a:t>출고 전 </a:t>
            </a:r>
            <a:r>
              <a:rPr lang="en-US" altLang="ko-KR" sz="1200" dirty="0"/>
              <a:t>ECU </a:t>
            </a:r>
            <a:r>
              <a:rPr lang="ko-KR" altLang="en-US" sz="1200" dirty="0"/>
              <a:t>설정 및 기능 테스트</a:t>
            </a:r>
          </a:p>
          <a:p>
            <a:pPr lvl="1"/>
            <a:r>
              <a:rPr lang="ko-KR" altLang="en-US" sz="1200" dirty="0"/>
              <a:t>품질 보증 및 초기 결함 사전 제거</a:t>
            </a:r>
          </a:p>
          <a:p>
            <a:pPr marL="0" indent="0">
              <a:buNone/>
            </a:pPr>
            <a:r>
              <a:rPr lang="en-US" altLang="ko-KR" sz="1400" b="1" dirty="0"/>
              <a:t>5. </a:t>
            </a:r>
            <a:r>
              <a:rPr lang="ko-KR" altLang="en-US" sz="1400" b="1" dirty="0"/>
              <a:t>차량 인증 및 보안</a:t>
            </a:r>
          </a:p>
          <a:p>
            <a:pPr lvl="1"/>
            <a:r>
              <a:rPr lang="ko-KR" altLang="en-US" sz="1200" dirty="0"/>
              <a:t>보안 접근 서비스로 </a:t>
            </a:r>
            <a:r>
              <a:rPr lang="en-US" altLang="ko-KR" sz="1200" dirty="0"/>
              <a:t>ECU</a:t>
            </a:r>
            <a:r>
              <a:rPr lang="ko-KR" altLang="en-US" sz="1200" dirty="0"/>
              <a:t>와 진단 장비 간 인증 수행</a:t>
            </a:r>
          </a:p>
          <a:p>
            <a:pPr lvl="1"/>
            <a:r>
              <a:rPr lang="ko-KR" altLang="en-US" sz="1200" dirty="0"/>
              <a:t>무단 접근 방지 및 주요 제어 시스템 보호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BCC387-9A9C-46BB-9668-FD1F4DF6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UDS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1D0DEF8-F006-4CCA-AFCF-B1C44049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75" y="2531532"/>
            <a:ext cx="6885708" cy="331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F99BDF-FCEB-4A76-97B0-73881C5BABB8}"/>
              </a:ext>
            </a:extLst>
          </p:cNvPr>
          <p:cNvSpPr/>
          <p:nvPr/>
        </p:nvSpPr>
        <p:spPr>
          <a:xfrm>
            <a:off x="521319" y="1651001"/>
            <a:ext cx="6218148" cy="965200"/>
          </a:xfrm>
          <a:prstGeom prst="rect">
            <a:avLst/>
          </a:prstGeom>
          <a:noFill/>
          <a:ln w="38100">
            <a:solidFill>
              <a:srgbClr val="98C63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55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140DD9-EFAA-42E5-B7A9-2EE01DF8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SID 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서비스 식별자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):</a:t>
            </a:r>
            <a:endParaRPr lang="ko-KR" altLang="en-US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이것은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진수 코드로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0x00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부터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0x3E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까지의 값을 가질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(ECU)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클라이언트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테스터가 요청한 서비스를 이해하는 데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필수 필드입니다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 식별 번호 없이는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ECU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서비스 요청을 이해할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solidFill>
                  <a:srgbClr val="000000"/>
                </a:solidFill>
                <a:effectLst/>
                <a:latin typeface="Spoqa Han Sans"/>
              </a:rPr>
              <a:t>SubFn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 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서브 기능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):</a:t>
            </a:r>
            <a:endParaRPr lang="ko-KR" altLang="en-US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이것은 서버에게 주어진 서비스에 대해 요청된 서브 기능이 무엇인지 알려줍니다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서브 기능도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단일 서버에 속합니다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01: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 요청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02: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 시작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03: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 중지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04: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결과 요청 등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서브 기능 필드는 선택적 필드입니다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일부 선택된 서비스에만 필요하며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식별자에 의해 데이터를 읽거나 쓰는 서비스는 서브 기능이 필요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DID 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데이터 식별자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):</a:t>
            </a:r>
            <a:endParaRPr lang="ko-KR" altLang="en-US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클라이언트와 서버는 기본 형식으로 숫자만을 사용하여 통신합니다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테스터가 읽는 모든 데이터 요소에는 해당 데이터 요소의 데이터 식별자로 알려진 번호가 할당되어야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UDS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DID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서버와 클라이언트 모두 다른 데이터 식별자를 사용하여 다른 요소를 식별합니다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OBD(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온보드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진단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DID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전 세계적으로 표준화되어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UDS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에서는 자동차 제조업체가 자체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DID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정의하며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OEM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테스터 도구만 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DID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읽을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데이터 식별자 필드는 완전히 선택적입니다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DID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전혀 필요하지 않은 서비스가 있거나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단일 메시지에 하나 또는 여러 데이터 식별자가 있을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이들은 데이터 지향적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(DID),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루틴 지향적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/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제어적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(RID), MID,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UID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Data Req 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데이터 요청 필드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):</a:t>
            </a:r>
            <a:endParaRPr lang="ko-KR" altLang="en-US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필드는 특정 메시지의 데이터 식별자와 관련된 메타데이터를 포함합니다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 요청에 따라 선택적이거나 필수일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6BB422-5409-4472-B80A-7B15C720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UDS</a:t>
            </a:r>
            <a:endParaRPr lang="ko-KR" altLang="en-US" dirty="0"/>
          </a:p>
        </p:txBody>
      </p:sp>
      <p:pic>
        <p:nvPicPr>
          <p:cNvPr id="6146" name="Picture 2" descr="R1280x0 (640×150)">
            <a:extLst>
              <a:ext uri="{FF2B5EF4-FFF2-40B4-BE49-F238E27FC236}">
                <a16:creationId xmlns:a16="http://schemas.microsoft.com/office/drawing/2014/main" id="{875BF774-2A26-4BE9-B1D6-76CDF0D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93190"/>
            <a:ext cx="6096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27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140DD9-EFAA-42E5-B7A9-2EE01DF8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PR SID (Positive Response Service Identifier)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PR SID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요청 메시지에서의 서비스 식별자와 동일하며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길이는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값은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진수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0x40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0x7E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사이의 범위를 가집니다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PR SID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값은 항상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0x40 (16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진수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더함으로써 결정됩니다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만약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0x1E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라면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PR SID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0x1E + 0x40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0x5E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Sub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Spoqa Han Sans"/>
              </a:rPr>
              <a:t>Fn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 (Sub Function)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Sub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Fn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선택 사항입니다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DID (Data Identifier)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DID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SR(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 응답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메시지에서와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같으며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길이이고 선택 사항입니다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Data Req (Data Request)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Data Req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선택 사항이며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서비스에 매우 특화되어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6BB422-5409-4472-B80A-7B15C720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UDS</a:t>
            </a:r>
            <a:endParaRPr lang="ko-KR" altLang="en-US" dirty="0"/>
          </a:p>
        </p:txBody>
      </p:sp>
      <p:pic>
        <p:nvPicPr>
          <p:cNvPr id="6148" name="Picture 4" descr="R1280x0 (640×97)">
            <a:extLst>
              <a:ext uri="{FF2B5EF4-FFF2-40B4-BE49-F238E27FC236}">
                <a16:creationId xmlns:a16="http://schemas.microsoft.com/office/drawing/2014/main" id="{9CF658EA-FEC7-4F10-BE0A-6F90458F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532238"/>
            <a:ext cx="6096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16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140DD9-EFAA-42E5-B7A9-2EE01DF8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NR-SID (Negative Response Service Identifier)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크기로 사전에 정의된 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'0x7E'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갖습니다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코드는 서버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보통 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ECU)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요청받은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서비스를 수행할 수 없을 때 보내는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부정적인 응답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SID RQ (Service Identifier Request)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또한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길이의 식별자로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수행할 수 없는 서비스의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차량의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ECU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어떤 특정한 진단 서비스를 요청했을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해당 서비스를 수행할 수 없는 경우 이 식별자가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NRC (Negative Response Code)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역시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바이트 길이를 가지며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요청된 서비스를 수행하지 않는 이유를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UDS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프로토콜에서는 다양한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NRC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사전에 정의되어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코드를 통해 서버가 서비스 수행을 거부하는 구체적인 이유를 클라이언트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테스터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에게 알릴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6BB422-5409-4472-B80A-7B15C720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UDS</a:t>
            </a:r>
            <a:endParaRPr lang="ko-KR" altLang="en-US" dirty="0"/>
          </a:p>
        </p:txBody>
      </p:sp>
      <p:pic>
        <p:nvPicPr>
          <p:cNvPr id="6150" name="Picture 6" descr="R1280x0 (563×102)">
            <a:extLst>
              <a:ext uri="{FF2B5EF4-FFF2-40B4-BE49-F238E27FC236}">
                <a16:creationId xmlns:a16="http://schemas.microsoft.com/office/drawing/2014/main" id="{427C359B-5A98-410C-9F45-E8F56DF3F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79" y="5267210"/>
            <a:ext cx="53625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69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140DD9-EFAA-42E5-B7A9-2EE01DF8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latinLnBrk="1">
              <a:buNone/>
            </a:pPr>
            <a:r>
              <a:rPr lang="ko-KR" altLang="en-US" sz="2000" dirty="0">
                <a:solidFill>
                  <a:srgbClr val="333333"/>
                </a:solidFill>
                <a:latin typeface="-apple-system"/>
              </a:rPr>
              <a:t>예시</a:t>
            </a:r>
            <a:endParaRPr lang="en-US" altLang="ko-KR" sz="200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요청 메시지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FF0000"/>
                </a:solidFill>
                <a:effectLst/>
                <a:latin typeface="-apple-system"/>
              </a:rPr>
              <a:t>0x19 </a:t>
            </a:r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0x02</a:t>
            </a:r>
            <a:r>
              <a:rPr lang="en-US" altLang="ko-KR" b="0" i="0" dirty="0">
                <a:solidFill>
                  <a:srgbClr val="7030A0"/>
                </a:solidFill>
                <a:effectLst/>
                <a:latin typeface="-apple-system"/>
              </a:rPr>
              <a:t> 0x89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FF0000"/>
                </a:solidFill>
                <a:effectLst/>
                <a:latin typeface="-apple-system"/>
              </a:rPr>
              <a:t>0x19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 SID for Read DTC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0x02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 Sub-function.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어떤 종류의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DTC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를 읽어라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 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7030A0"/>
                </a:solidFill>
                <a:effectLst/>
                <a:latin typeface="-apple-system"/>
              </a:rPr>
              <a:t>0x89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 Request data parameter: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어떤 상태의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DTC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를 읽어라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응답 메시지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FF0000"/>
                </a:solidFill>
                <a:effectLst/>
                <a:latin typeface="-apple-system"/>
              </a:rPr>
              <a:t>0x59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0x02</a:t>
            </a:r>
            <a:r>
              <a:rPr lang="en-US" altLang="ko-KR" b="0" i="0" dirty="0">
                <a:solidFill>
                  <a:srgbClr val="7030A0"/>
                </a:solidFill>
                <a:effectLst/>
                <a:latin typeface="-apple-system"/>
              </a:rPr>
              <a:t> 0x89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0x52 …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FF0000"/>
                </a:solidFill>
                <a:effectLst/>
                <a:latin typeface="-apple-system"/>
              </a:rPr>
              <a:t>0x59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요청 메시지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SID + 0x40 = 0x19 + 0x40 = 0x59. 0x19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요청에 대한 응답이다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0x02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요청 메시지의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Sub-function.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7030A0"/>
                </a:solidFill>
                <a:effectLst/>
                <a:latin typeface="-apple-system"/>
              </a:rPr>
              <a:t>0x89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요청 메시지의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request data parameter</a:t>
            </a:r>
          </a:p>
          <a:p>
            <a:pPr marL="742950" lvl="1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0x52 …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0xaa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 Read DTC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에 대한 응답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DTC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6BB422-5409-4472-B80A-7B15C720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 UDS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19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A77879-9C1A-F769-02F1-79833AB54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02" y="1132752"/>
            <a:ext cx="8682757" cy="4592496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EBF72E7-675E-725C-C08C-18446770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Raspberrypi</a:t>
            </a:r>
            <a:r>
              <a:rPr lang="en-US" altLang="ko-KR" dirty="0"/>
              <a:t> Imager </a:t>
            </a:r>
            <a:r>
              <a:rPr lang="ko-KR" altLang="en-US" dirty="0"/>
              <a:t>설치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9FE40-893B-608E-1075-A282488FD956}"/>
              </a:ext>
            </a:extLst>
          </p:cNvPr>
          <p:cNvSpPr/>
          <p:nvPr/>
        </p:nvSpPr>
        <p:spPr>
          <a:xfrm>
            <a:off x="1380931" y="4086808"/>
            <a:ext cx="1744824" cy="419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76EEF-C5D3-A2F3-C9BD-726230176751}"/>
              </a:ext>
            </a:extLst>
          </p:cNvPr>
          <p:cNvSpPr txBox="1"/>
          <p:nvPr/>
        </p:nvSpPr>
        <p:spPr>
          <a:xfrm>
            <a:off x="5617029" y="5957010"/>
            <a:ext cx="6251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Raspberrypi</a:t>
            </a:r>
            <a:r>
              <a:rPr lang="en-US" altLang="ko-KR" sz="1600" dirty="0"/>
              <a:t> Imager </a:t>
            </a:r>
            <a:r>
              <a:rPr lang="ko-KR" altLang="en-US" sz="1600" dirty="0"/>
              <a:t>설치 파일을 검색하여 다운 받습니다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3475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5D072-5C94-4B79-B6D2-889C265EB66C}"/>
              </a:ext>
            </a:extLst>
          </p:cNvPr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rgbClr val="FFC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CA208-6BBC-4384-90EA-3639A97D7437}"/>
              </a:ext>
            </a:extLst>
          </p:cNvPr>
          <p:cNvSpPr/>
          <p:nvPr/>
        </p:nvSpPr>
        <p:spPr>
          <a:xfrm>
            <a:off x="5101184" y="3061079"/>
            <a:ext cx="198964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-50" dirty="0">
                <a:solidFill>
                  <a:schemeClr val="bg1"/>
                </a:solidFill>
                <a:latin typeface="+mj-ea"/>
                <a:ea typeface="+mj-ea"/>
              </a:rPr>
              <a:t>CAN </a:t>
            </a:r>
            <a:r>
              <a:rPr lang="ko-KR" altLang="en-US" sz="3200" b="1" spc="-50" dirty="0">
                <a:solidFill>
                  <a:schemeClr val="bg1"/>
                </a:solidFill>
                <a:latin typeface="+mj-ea"/>
                <a:ea typeface="+mj-ea"/>
              </a:rPr>
              <a:t>통신</a:t>
            </a:r>
            <a:endParaRPr lang="en-US" altLang="ko-KR" sz="32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43916-1C8B-49CD-8777-3C1B6D78B2C1}"/>
              </a:ext>
            </a:extLst>
          </p:cNvPr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rgbClr val="00A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47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55C86-0773-44CB-BA61-E055E8CD14FC}"/>
              </a:ext>
            </a:extLst>
          </p:cNvPr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13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087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77457B-BF28-47A6-AF9B-34C0F213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1077061"/>
            <a:ext cx="6605865" cy="529247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50"/>
              </a:spcBef>
            </a:pPr>
            <a:r>
              <a:rPr lang="en-US" altLang="ko-KR" sz="1600" b="1" dirty="0" err="1"/>
              <a:t>Kvaser</a:t>
            </a:r>
            <a:r>
              <a:rPr lang="en-US" altLang="ko-KR" sz="1600" b="1" dirty="0"/>
              <a:t> Leaf Light v2</a:t>
            </a:r>
          </a:p>
          <a:p>
            <a:pPr lvl="1">
              <a:lnSpc>
                <a:spcPct val="140000"/>
              </a:lnSpc>
              <a:spcBef>
                <a:spcPts val="50"/>
              </a:spcBef>
            </a:pPr>
            <a:r>
              <a:rPr lang="ko-KR" altLang="en-US" sz="1400" b="1" dirty="0"/>
              <a:t>제조사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Kvaser</a:t>
            </a:r>
            <a:r>
              <a:rPr lang="en-US" altLang="ko-KR" sz="1400" dirty="0"/>
              <a:t> (</a:t>
            </a:r>
            <a:r>
              <a:rPr lang="ko-KR" altLang="en-US" sz="1400" dirty="0"/>
              <a:t>스웨덴 기반 </a:t>
            </a:r>
            <a:r>
              <a:rPr lang="en-US" altLang="ko-KR" sz="1400" dirty="0"/>
              <a:t>CAN </a:t>
            </a:r>
            <a:r>
              <a:rPr lang="ko-KR" altLang="en-US" sz="1400" dirty="0"/>
              <a:t>통신 전문 기업</a:t>
            </a:r>
            <a:r>
              <a:rPr lang="en-US" altLang="ko-KR" sz="1400" dirty="0"/>
              <a:t>)</a:t>
            </a:r>
          </a:p>
          <a:p>
            <a:pPr lvl="1">
              <a:lnSpc>
                <a:spcPct val="140000"/>
              </a:lnSpc>
              <a:spcBef>
                <a:spcPts val="50"/>
              </a:spcBef>
            </a:pPr>
            <a:r>
              <a:rPr lang="ko-KR" altLang="en-US" sz="1400" b="1" dirty="0"/>
              <a:t>용도</a:t>
            </a:r>
            <a:r>
              <a:rPr lang="en-US" altLang="ko-KR" sz="1400" dirty="0"/>
              <a:t>: </a:t>
            </a:r>
            <a:r>
              <a:rPr lang="ko-KR" altLang="en-US" sz="1400" dirty="0"/>
              <a:t>차량 네트워크</a:t>
            </a:r>
            <a:r>
              <a:rPr lang="en-US" altLang="ko-KR" sz="1400" dirty="0"/>
              <a:t>, </a:t>
            </a:r>
            <a:r>
              <a:rPr lang="ko-KR" altLang="en-US" sz="1400" dirty="0"/>
              <a:t>산업용 통신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로깅</a:t>
            </a:r>
            <a:r>
              <a:rPr lang="en-US" altLang="ko-KR" sz="1400" dirty="0"/>
              <a:t>, </a:t>
            </a:r>
            <a:r>
              <a:rPr lang="ko-KR" altLang="en-US" sz="1400" dirty="0"/>
              <a:t>진단 및 테스트</a:t>
            </a:r>
          </a:p>
          <a:p>
            <a:pPr>
              <a:lnSpc>
                <a:spcPct val="140000"/>
              </a:lnSpc>
              <a:spcBef>
                <a:spcPts val="50"/>
              </a:spcBef>
            </a:pPr>
            <a:r>
              <a:rPr lang="ko-KR" altLang="en-US" sz="1600" b="1" dirty="0"/>
              <a:t>특징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인터페이스</a:t>
            </a:r>
            <a:r>
              <a:rPr lang="en-US" altLang="ko-KR" sz="1400" dirty="0"/>
              <a:t>: USB </a:t>
            </a:r>
            <a:r>
              <a:rPr lang="ko-KR" altLang="en-US" sz="1400" dirty="0"/>
              <a:t>기반 </a:t>
            </a:r>
            <a:r>
              <a:rPr lang="en-US" altLang="ko-KR" sz="1400" dirty="0"/>
              <a:t>CAN </a:t>
            </a:r>
            <a:r>
              <a:rPr lang="ko-KR" altLang="en-US" sz="1400" dirty="0"/>
              <a:t>통신 장치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지원</a:t>
            </a:r>
            <a:r>
              <a:rPr lang="en-US" altLang="ko-KR" sz="1400" dirty="0"/>
              <a:t>: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/>
              <a:t>CAN 2.0 A/B (</a:t>
            </a:r>
            <a:r>
              <a:rPr lang="ko-KR" altLang="en-US" sz="1200" dirty="0"/>
              <a:t>표준 및 확장 프레임</a:t>
            </a:r>
            <a:r>
              <a:rPr lang="en-US" altLang="ko-KR" sz="1200" dirty="0"/>
              <a:t>)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/>
              <a:t>ISO 11898-1 </a:t>
            </a:r>
            <a:r>
              <a:rPr lang="ko-KR" altLang="en-US" sz="1200" dirty="0"/>
              <a:t>준수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속도</a:t>
            </a:r>
            <a:r>
              <a:rPr lang="en-US" altLang="ko-KR" sz="1400" dirty="0"/>
              <a:t>: </a:t>
            </a:r>
            <a:r>
              <a:rPr lang="ko-KR" altLang="en-US" sz="1400" dirty="0"/>
              <a:t>최대 </a:t>
            </a:r>
            <a:r>
              <a:rPr lang="en-US" altLang="ko-KR" sz="1400" dirty="0"/>
              <a:t>1 Mbps </a:t>
            </a:r>
            <a:r>
              <a:rPr lang="ko-KR" altLang="en-US" sz="1400" dirty="0"/>
              <a:t>지원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소프트웨어 호환</a:t>
            </a:r>
            <a:r>
              <a:rPr lang="en-US" altLang="ko-KR" sz="1400" dirty="0"/>
              <a:t>: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 err="1"/>
              <a:t>Kvaser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CANlib</a:t>
            </a:r>
            <a:r>
              <a:rPr lang="en-US" altLang="ko-KR" sz="1200" dirty="0"/>
              <a:t> (SDK)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/>
              <a:t>CANalyzer, </a:t>
            </a:r>
            <a:r>
              <a:rPr lang="en-US" altLang="ko-KR" sz="1200" dirty="0" err="1"/>
              <a:t>CANoe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BusMaster</a:t>
            </a:r>
            <a:r>
              <a:rPr lang="en-US" altLang="ko-KR" sz="1200" dirty="0"/>
              <a:t> </a:t>
            </a:r>
            <a:r>
              <a:rPr lang="ko-KR" altLang="en-US" sz="1200" dirty="0"/>
              <a:t>등 다양한 분석 도구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사용 환경</a:t>
            </a:r>
            <a:r>
              <a:rPr lang="en-US" altLang="ko-KR" sz="1400" dirty="0"/>
              <a:t>: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200" dirty="0"/>
              <a:t>온도</a:t>
            </a:r>
            <a:r>
              <a:rPr lang="en-US" altLang="ko-KR" sz="1200" dirty="0"/>
              <a:t>: -40°C ~ +85°C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200" dirty="0"/>
              <a:t>휴대성과 설치가 용이한 소형 디자인</a:t>
            </a:r>
          </a:p>
          <a:p>
            <a:pPr>
              <a:lnSpc>
                <a:spcPct val="140000"/>
              </a:lnSpc>
              <a:spcBef>
                <a:spcPts val="50"/>
              </a:spcBef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4D08A9-992C-4695-ADDE-4A52BDDD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endParaRPr lang="ko-KR" altLang="en-US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4964D04-B259-44F5-A712-4962AC169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21" y="2675299"/>
            <a:ext cx="2942891" cy="339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DFB5DD-178E-471B-9050-9C38803ED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9" b="14499"/>
          <a:stretch/>
        </p:blipFill>
        <p:spPr>
          <a:xfrm>
            <a:off x="8827588" y="1193683"/>
            <a:ext cx="1800000" cy="127802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1E39B8-B9A8-40EB-9D9F-C3F9FA6A1883}"/>
              </a:ext>
            </a:extLst>
          </p:cNvPr>
          <p:cNvSpPr/>
          <p:nvPr/>
        </p:nvSpPr>
        <p:spPr>
          <a:xfrm>
            <a:off x="8706799" y="2471711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AE18F678-4018-4806-BA85-8D1848BD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377" y="1946141"/>
            <a:ext cx="911961" cy="10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aspberry Pi 4 Specifications">
            <a:extLst>
              <a:ext uri="{FF2B5EF4-FFF2-40B4-BE49-F238E27FC236}">
                <a16:creationId xmlns:a16="http://schemas.microsoft.com/office/drawing/2014/main" id="{CE50E6FF-7C11-4328-9F7F-922F46CB0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989" y="4602921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D5FA3B1-83EA-4A59-A4FB-7736452BE25D}"/>
              </a:ext>
            </a:extLst>
          </p:cNvPr>
          <p:cNvSpPr/>
          <p:nvPr/>
        </p:nvSpPr>
        <p:spPr>
          <a:xfrm>
            <a:off x="8706799" y="5696953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CB768D6-07FA-4216-830D-ABE27E05D6E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1204357" y="2997281"/>
            <a:ext cx="1" cy="2172132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6A882558-BC54-487F-8432-0F1909500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9066440" y="3407113"/>
            <a:ext cx="1538817" cy="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S485 CAN HAT Onboard MCP2515 Transceiver 3b+ Expansion Board for Raspberry  Pi | eBay">
            <a:extLst>
              <a:ext uri="{FF2B5EF4-FFF2-40B4-BE49-F238E27FC236}">
                <a16:creationId xmlns:a16="http://schemas.microsoft.com/office/drawing/2014/main" id="{63706073-55C7-4C7D-83C1-DEE9FB73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329" y="4875791"/>
            <a:ext cx="1254055" cy="12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03766A-DCBB-4C20-B7D2-DD98437DE20D}"/>
              </a:ext>
            </a:extLst>
          </p:cNvPr>
          <p:cNvSpPr/>
          <p:nvPr/>
        </p:nvSpPr>
        <p:spPr>
          <a:xfrm>
            <a:off x="8220075" y="1077061"/>
            <a:ext cx="3611309" cy="2132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08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9299C0-9B02-4F38-BF77-4FC138015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6" r="25377" b="-1"/>
          <a:stretch/>
        </p:blipFill>
        <p:spPr>
          <a:xfrm>
            <a:off x="979525" y="5947499"/>
            <a:ext cx="3686744" cy="41895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95EB9D5-2DE8-41D3-94C4-F93F59B5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Kvaser</a:t>
            </a:r>
            <a:r>
              <a:rPr lang="en-US" altLang="ko-KR" dirty="0"/>
              <a:t> Driver </a:t>
            </a:r>
            <a:r>
              <a:rPr lang="ko-KR" altLang="en-US" dirty="0"/>
              <a:t>설치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6E5F9C-5AA4-41BD-BABD-8CA44215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6" y="910501"/>
            <a:ext cx="5345482" cy="483578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8E7A9D6-CCA6-4463-B30C-B7F9D47C5890}"/>
              </a:ext>
            </a:extLst>
          </p:cNvPr>
          <p:cNvSpPr/>
          <p:nvPr/>
        </p:nvSpPr>
        <p:spPr>
          <a:xfrm>
            <a:off x="979524" y="978571"/>
            <a:ext cx="5296147" cy="10308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BF76874-0C6E-4436-A4EE-D5327C50357B}"/>
              </a:ext>
            </a:extLst>
          </p:cNvPr>
          <p:cNvSpPr/>
          <p:nvPr/>
        </p:nvSpPr>
        <p:spPr>
          <a:xfrm>
            <a:off x="979524" y="4644685"/>
            <a:ext cx="5296147" cy="10308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9D63-C4E9-4891-9717-878B4C965D2B}"/>
              </a:ext>
            </a:extLst>
          </p:cNvPr>
          <p:cNvSpPr txBox="1"/>
          <p:nvPr/>
        </p:nvSpPr>
        <p:spPr>
          <a:xfrm>
            <a:off x="6756846" y="3174503"/>
            <a:ext cx="453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다운로드 주소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4"/>
              </a:rPr>
              <a:t>https://kvaser.com/download/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6515-D318-4E32-93E8-4576B0306F8C}"/>
              </a:ext>
            </a:extLst>
          </p:cNvPr>
          <p:cNvSpPr txBox="1"/>
          <p:nvPr/>
        </p:nvSpPr>
        <p:spPr>
          <a:xfrm>
            <a:off x="6467132" y="1170813"/>
            <a:ext cx="5082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Window </a:t>
            </a:r>
            <a:r>
              <a:rPr lang="ko-KR" altLang="en-US" sz="1600" dirty="0"/>
              <a:t>환경에서 </a:t>
            </a:r>
            <a:r>
              <a:rPr lang="en-US" altLang="ko-KR" sz="1600" dirty="0" err="1"/>
              <a:t>Kvaser</a:t>
            </a:r>
            <a:r>
              <a:rPr lang="en-US" altLang="ko-KR" sz="1600" dirty="0"/>
              <a:t> USB</a:t>
            </a:r>
            <a:r>
              <a:rPr lang="ko-KR" altLang="en-US" sz="1600" dirty="0"/>
              <a:t>를 활용하기 위한 </a:t>
            </a:r>
            <a:r>
              <a:rPr lang="en-US" altLang="ko-KR" sz="1600" dirty="0"/>
              <a:t>driver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canlib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sdk</a:t>
            </a:r>
            <a:r>
              <a:rPr lang="ko-KR" altLang="en-US" sz="1600" dirty="0"/>
              <a:t>를 설치합니다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19971-899B-4F06-A49C-E72DAD255A13}"/>
              </a:ext>
            </a:extLst>
          </p:cNvPr>
          <p:cNvSpPr txBox="1"/>
          <p:nvPr/>
        </p:nvSpPr>
        <p:spPr>
          <a:xfrm>
            <a:off x="5370872" y="5954029"/>
            <a:ext cx="669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Python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canlib</a:t>
            </a:r>
            <a:r>
              <a:rPr lang="ko-KR" altLang="en-US" sz="1600" dirty="0"/>
              <a:t>을 활용하기 위해 라이브러리</a:t>
            </a:r>
            <a:r>
              <a:rPr lang="en-US" altLang="ko-KR" sz="1600" dirty="0"/>
              <a:t>(</a:t>
            </a:r>
            <a:r>
              <a:rPr lang="ko-KR" altLang="en-US" sz="1600" dirty="0"/>
              <a:t>모듈</a:t>
            </a:r>
            <a:r>
              <a:rPr lang="en-US" altLang="ko-KR" sz="1600" dirty="0"/>
              <a:t>)</a:t>
            </a:r>
            <a:r>
              <a:rPr lang="ko-KR" altLang="en-US" sz="1600" dirty="0"/>
              <a:t>을 설치합니다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83CC0-E5F9-467A-AED9-43CCA629DA85}"/>
              </a:ext>
            </a:extLst>
          </p:cNvPr>
          <p:cNvSpPr txBox="1"/>
          <p:nvPr/>
        </p:nvSpPr>
        <p:spPr>
          <a:xfrm>
            <a:off x="6467131" y="4802128"/>
            <a:ext cx="5082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en-US" altLang="ko-KR" sz="1600" dirty="0" err="1"/>
              <a:t>Canlib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Kvaser</a:t>
            </a:r>
            <a:r>
              <a:rPr lang="en-US" altLang="ko-KR" sz="1600" dirty="0"/>
              <a:t> USB</a:t>
            </a:r>
            <a:r>
              <a:rPr lang="ko-KR" altLang="en-US" sz="1600" dirty="0"/>
              <a:t>를 활용하기 위하여 </a:t>
            </a:r>
            <a:r>
              <a:rPr lang="en-US" altLang="ko-KR" sz="1600" dirty="0" err="1"/>
              <a:t>canlib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sdk</a:t>
            </a:r>
            <a:r>
              <a:rPr lang="ko-KR" altLang="en-US" sz="1600" dirty="0"/>
              <a:t>를 설치합니다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8047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내용 개체 틀 38">
            <a:extLst>
              <a:ext uri="{FF2B5EF4-FFF2-40B4-BE49-F238E27FC236}">
                <a16:creationId xmlns:a16="http://schemas.microsoft.com/office/drawing/2014/main" id="{AE677BF9-4C7A-4DED-9D50-439A3948B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6" r="36560"/>
          <a:stretch/>
        </p:blipFill>
        <p:spPr>
          <a:xfrm>
            <a:off x="371475" y="1581806"/>
            <a:ext cx="5934075" cy="415348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AD61583-89F9-4B0E-8CC4-08117919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8C52A6-C760-4AD5-A572-102ADE302B51}"/>
              </a:ext>
            </a:extLst>
          </p:cNvPr>
          <p:cNvSpPr/>
          <p:nvPr/>
        </p:nvSpPr>
        <p:spPr>
          <a:xfrm>
            <a:off x="8387862" y="1961260"/>
            <a:ext cx="3104113" cy="9537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CAN </a:t>
            </a:r>
            <a:r>
              <a:rPr lang="ko-KR" altLang="en-US" sz="1400" dirty="0">
                <a:solidFill>
                  <a:schemeClr val="tx1"/>
                </a:solidFill>
              </a:rPr>
              <a:t>통신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중 특정 </a:t>
            </a:r>
            <a:r>
              <a:rPr lang="en-US" altLang="ko-KR" sz="1400" dirty="0">
                <a:solidFill>
                  <a:schemeClr val="tx1"/>
                </a:solidFill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</a:rPr>
              <a:t>값의 메세지만 읽어오는 함수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90F8BB-D5C4-449D-A8A5-FCE55BFE1C2B}"/>
              </a:ext>
            </a:extLst>
          </p:cNvPr>
          <p:cNvCxnSpPr>
            <a:cxnSpLocks/>
          </p:cNvCxnSpPr>
          <p:nvPr/>
        </p:nvCxnSpPr>
        <p:spPr>
          <a:xfrm flipV="1">
            <a:off x="6305550" y="4638674"/>
            <a:ext cx="2082312" cy="5501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9F09AB-DABF-4437-8BD3-94E48CC72375}"/>
              </a:ext>
            </a:extLst>
          </p:cNvPr>
          <p:cNvSpPr/>
          <p:nvPr/>
        </p:nvSpPr>
        <p:spPr>
          <a:xfrm>
            <a:off x="8374672" y="4274716"/>
            <a:ext cx="3104113" cy="9537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CAN </a:t>
            </a:r>
            <a:r>
              <a:rPr lang="ko-KR" altLang="en-US" sz="1400" dirty="0">
                <a:solidFill>
                  <a:schemeClr val="tx1"/>
                </a:solidFill>
              </a:rPr>
              <a:t>통신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중 특정 </a:t>
            </a:r>
            <a:r>
              <a:rPr lang="en-US" altLang="ko-KR" sz="1400" dirty="0">
                <a:solidFill>
                  <a:schemeClr val="tx1"/>
                </a:solidFill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</a:rPr>
              <a:t>값으로 메시지를 전송하는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5FCF9-B1A0-4A85-A483-8D76701BD78C}"/>
              </a:ext>
            </a:extLst>
          </p:cNvPr>
          <p:cNvSpPr txBox="1"/>
          <p:nvPr/>
        </p:nvSpPr>
        <p:spPr>
          <a:xfrm>
            <a:off x="7032859" y="1084919"/>
            <a:ext cx="5025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en-US" altLang="ko-KR" sz="1600" dirty="0" err="1"/>
              <a:t>Kvaser</a:t>
            </a:r>
            <a:r>
              <a:rPr lang="en-US" altLang="ko-KR" sz="1600" dirty="0"/>
              <a:t> CAN USB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CAN </a:t>
            </a:r>
            <a:r>
              <a:rPr lang="ko-KR" altLang="en-US" sz="1600" dirty="0"/>
              <a:t>메시지를 읽고 보내도록 함수를 작성합니다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9292CB7-70CD-49D2-A97D-F6F2D07DD19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724400" y="2341797"/>
            <a:ext cx="3663462" cy="12110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내용 개체 틀 38">
            <a:extLst>
              <a:ext uri="{FF2B5EF4-FFF2-40B4-BE49-F238E27FC236}">
                <a16:creationId xmlns:a16="http://schemas.microsoft.com/office/drawing/2014/main" id="{C430D188-F896-401D-9396-DA4DC0139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8" t="73598" r="36571"/>
          <a:stretch/>
        </p:blipFill>
        <p:spPr>
          <a:xfrm>
            <a:off x="1067837" y="4638674"/>
            <a:ext cx="5237714" cy="10966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내용 개체 틀 38">
            <a:extLst>
              <a:ext uri="{FF2B5EF4-FFF2-40B4-BE49-F238E27FC236}">
                <a16:creationId xmlns:a16="http://schemas.microsoft.com/office/drawing/2014/main" id="{0483B00A-B18B-4B84-9B20-D1F63C08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9" t="25898" r="52961" b="30988"/>
          <a:stretch/>
        </p:blipFill>
        <p:spPr>
          <a:xfrm>
            <a:off x="1067837" y="2657474"/>
            <a:ext cx="3656563" cy="17907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4936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AD61583-89F9-4B0E-8CC4-08117919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4B379C-D401-42D9-9ADF-F79BC300535F}"/>
              </a:ext>
            </a:extLst>
          </p:cNvPr>
          <p:cNvSpPr/>
          <p:nvPr/>
        </p:nvSpPr>
        <p:spPr>
          <a:xfrm>
            <a:off x="8402100" y="2481813"/>
            <a:ext cx="3104113" cy="9537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CAN </a:t>
            </a:r>
            <a:r>
              <a:rPr lang="ko-KR" altLang="en-US" sz="1400" dirty="0">
                <a:solidFill>
                  <a:schemeClr val="tx1"/>
                </a:solidFill>
              </a:rPr>
              <a:t>통신은 최대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바이트 만 전송 가능하므로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바이트 단위로 메시지를 분할 하는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9DD2A-E663-4C8C-A0B0-E04E08BAA350}"/>
              </a:ext>
            </a:extLst>
          </p:cNvPr>
          <p:cNvSpPr txBox="1"/>
          <p:nvPr/>
        </p:nvSpPr>
        <p:spPr>
          <a:xfrm>
            <a:off x="6538912" y="1077305"/>
            <a:ext cx="5463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CAN</a:t>
            </a:r>
            <a:r>
              <a:rPr lang="ko-KR" altLang="en-US" sz="1600" dirty="0"/>
              <a:t>통신에 적합하도록 메시지를 데이터에 필드 크기에 맞춰 분할하여 전체 메시지가 전송될 때까지 반복합니다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9B94A7-50F3-4F4B-B5D5-6311DAC2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5" r="35537" b="68652"/>
          <a:stretch/>
        </p:blipFill>
        <p:spPr>
          <a:xfrm>
            <a:off x="938212" y="2833615"/>
            <a:ext cx="5600700" cy="1639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6E7ADAA-05C3-47FB-99FE-B962928849E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538912" y="2733675"/>
            <a:ext cx="1863188" cy="919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6869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AD61583-89F9-4B0E-8CC4-08117919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4B379C-D401-42D9-9ADF-F79BC300535F}"/>
              </a:ext>
            </a:extLst>
          </p:cNvPr>
          <p:cNvSpPr/>
          <p:nvPr/>
        </p:nvSpPr>
        <p:spPr>
          <a:xfrm>
            <a:off x="8634630" y="2749629"/>
            <a:ext cx="3104113" cy="9537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메시지를 입력 받아 </a:t>
            </a:r>
            <a:r>
              <a:rPr lang="en-US" altLang="ko-KR" sz="1400" dirty="0" err="1">
                <a:solidFill>
                  <a:schemeClr val="tx1"/>
                </a:solidFill>
              </a:rPr>
              <a:t>bytearray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형태로 전환 및 </a:t>
            </a:r>
            <a:r>
              <a:rPr lang="en-US" altLang="ko-KR" sz="1400" dirty="0">
                <a:solidFill>
                  <a:schemeClr val="tx1"/>
                </a:solidFill>
              </a:rPr>
              <a:t>8byte </a:t>
            </a:r>
            <a:r>
              <a:rPr lang="ko-KR" altLang="en-US" sz="1400" dirty="0">
                <a:solidFill>
                  <a:schemeClr val="tx1"/>
                </a:solidFill>
              </a:rPr>
              <a:t>로 분할하여 전송 하도록 함수 작성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C217C64-F8FA-45B7-9136-82A21F0DE378}"/>
              </a:ext>
            </a:extLst>
          </p:cNvPr>
          <p:cNvSpPr/>
          <p:nvPr/>
        </p:nvSpPr>
        <p:spPr>
          <a:xfrm>
            <a:off x="8724900" y="5331792"/>
            <a:ext cx="3104113" cy="9537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CAN </a:t>
            </a:r>
            <a:r>
              <a:rPr lang="ko-KR" altLang="en-US" sz="1400" dirty="0">
                <a:solidFill>
                  <a:schemeClr val="tx1"/>
                </a:solidFill>
              </a:rPr>
              <a:t>메시지를 받아 </a:t>
            </a:r>
            <a:r>
              <a:rPr lang="en-US" altLang="ko-KR" sz="1400" dirty="0">
                <a:solidFill>
                  <a:schemeClr val="tx1"/>
                </a:solidFill>
              </a:rPr>
              <a:t>id: data</a:t>
            </a:r>
            <a:r>
              <a:rPr lang="ko-KR" altLang="en-US" sz="1400" dirty="0">
                <a:solidFill>
                  <a:schemeClr val="tx1"/>
                </a:solidFill>
              </a:rPr>
              <a:t>를 출력하도록 함수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9DD2A-E663-4C8C-A0B0-E04E08BAA350}"/>
              </a:ext>
            </a:extLst>
          </p:cNvPr>
          <p:cNvSpPr txBox="1"/>
          <p:nvPr/>
        </p:nvSpPr>
        <p:spPr>
          <a:xfrm>
            <a:off x="7296152" y="1035986"/>
            <a:ext cx="4752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CAN </a:t>
            </a:r>
            <a:r>
              <a:rPr lang="ko-KR" altLang="en-US" sz="1600" dirty="0"/>
              <a:t>데이터를 전송하고 수신하도록 코드를 작성합니다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312647-3945-4E3E-AB76-AFC6C64D2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" r="51327"/>
          <a:stretch/>
        </p:blipFill>
        <p:spPr>
          <a:xfrm>
            <a:off x="390525" y="1223613"/>
            <a:ext cx="4505325" cy="5001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F71045-165F-47AE-BFD4-F11526F26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" r="51326" b="42382"/>
          <a:stretch/>
        </p:blipFill>
        <p:spPr>
          <a:xfrm>
            <a:off x="819150" y="1223614"/>
            <a:ext cx="4076699" cy="2881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CC5935-6909-4277-800C-D5D4D899F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60854" r="54184" b="2"/>
          <a:stretch/>
        </p:blipFill>
        <p:spPr>
          <a:xfrm>
            <a:off x="819150" y="4267199"/>
            <a:ext cx="3800475" cy="1957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EC2572E-60D8-4FC8-9ADB-1AC9FC7D366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895849" y="2664445"/>
            <a:ext cx="3829051" cy="342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630D6A6-F816-4757-BD9F-C0F18901166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619625" y="5246068"/>
            <a:ext cx="4191000" cy="449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44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27D542-0E58-48C9-A319-EB084034D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340" y="1380193"/>
            <a:ext cx="5591955" cy="474411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3F6AC01-0F04-4D01-950D-CC6268E4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Kvaser</a:t>
            </a:r>
            <a:r>
              <a:rPr lang="en-US" altLang="ko-KR" dirty="0"/>
              <a:t> </a:t>
            </a:r>
            <a:r>
              <a:rPr lang="ko-KR" altLang="en-US" dirty="0"/>
              <a:t>연결하기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F3404E-49A7-45F7-80D4-C7330B006125}"/>
              </a:ext>
            </a:extLst>
          </p:cNvPr>
          <p:cNvCxnSpPr>
            <a:cxnSpLocks/>
          </p:cNvCxnSpPr>
          <p:nvPr/>
        </p:nvCxnSpPr>
        <p:spPr>
          <a:xfrm>
            <a:off x="1280160" y="4446872"/>
            <a:ext cx="1684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FF9DCD-1352-455B-8552-38F1E0620538}"/>
              </a:ext>
            </a:extLst>
          </p:cNvPr>
          <p:cNvCxnSpPr>
            <a:cxnSpLocks/>
          </p:cNvCxnSpPr>
          <p:nvPr/>
        </p:nvCxnSpPr>
        <p:spPr>
          <a:xfrm>
            <a:off x="1280160" y="5369293"/>
            <a:ext cx="1684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1EE48F-1722-4E79-8892-46BC2A463411}"/>
              </a:ext>
            </a:extLst>
          </p:cNvPr>
          <p:cNvSpPr txBox="1"/>
          <p:nvPr/>
        </p:nvSpPr>
        <p:spPr>
          <a:xfrm>
            <a:off x="6734476" y="3429083"/>
            <a:ext cx="545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제공하는 암</a:t>
            </a:r>
            <a:r>
              <a:rPr lang="en-US" altLang="ko-KR" sz="1600" dirty="0"/>
              <a:t>-</a:t>
            </a:r>
            <a:r>
              <a:rPr lang="ko-KR" altLang="en-US" sz="1600" dirty="0"/>
              <a:t>암 케이블을 양쪽의 </a:t>
            </a:r>
            <a:r>
              <a:rPr lang="en-US" altLang="ko-KR" sz="1600" dirty="0" err="1"/>
              <a:t>Kvaser</a:t>
            </a:r>
            <a:r>
              <a:rPr lang="en-US" altLang="ko-KR" sz="1600" dirty="0"/>
              <a:t> USB </a:t>
            </a:r>
            <a:r>
              <a:rPr lang="ko-KR" altLang="en-US" sz="1600" dirty="0"/>
              <a:t>핀을 일치 시켜서 </a:t>
            </a:r>
            <a:r>
              <a:rPr lang="en-US" altLang="ko-KR" sz="1600" dirty="0"/>
              <a:t>CAN</a:t>
            </a:r>
            <a:r>
              <a:rPr lang="ko-KR" altLang="en-US" sz="1600" dirty="0"/>
              <a:t>을 연결합니다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68469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AD61583-89F9-4B0E-8CC4-08117919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A5233-C733-4CAC-922C-D862EA14A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44"/>
          <a:stretch/>
        </p:blipFill>
        <p:spPr>
          <a:xfrm>
            <a:off x="638773" y="1004516"/>
            <a:ext cx="5457228" cy="3105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3F0DC-FFF4-4742-8C7E-81E46723B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6"/>
          <a:stretch/>
        </p:blipFill>
        <p:spPr>
          <a:xfrm>
            <a:off x="667351" y="5131530"/>
            <a:ext cx="5428649" cy="1305107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5DE0694-4501-4DC1-B780-7E3CDB9A8100}"/>
              </a:ext>
            </a:extLst>
          </p:cNvPr>
          <p:cNvSpPr/>
          <p:nvPr/>
        </p:nvSpPr>
        <p:spPr>
          <a:xfrm flipV="1">
            <a:off x="2929237" y="4162486"/>
            <a:ext cx="876300" cy="916656"/>
          </a:xfrm>
          <a:custGeom>
            <a:avLst/>
            <a:gdLst>
              <a:gd name="connsiteX0" fmla="*/ 438150 w 876300"/>
              <a:gd name="connsiteY0" fmla="*/ 1397578 h 1397578"/>
              <a:gd name="connsiteX1" fmla="*/ 876300 w 876300"/>
              <a:gd name="connsiteY1" fmla="*/ 959428 h 1397578"/>
              <a:gd name="connsiteX2" fmla="*/ 657225 w 876300"/>
              <a:gd name="connsiteY2" fmla="*/ 959428 h 1397578"/>
              <a:gd name="connsiteX3" fmla="*/ 657225 w 876300"/>
              <a:gd name="connsiteY3" fmla="*/ 952500 h 1397578"/>
              <a:gd name="connsiteX4" fmla="*/ 657225 w 876300"/>
              <a:gd name="connsiteY4" fmla="*/ 445078 h 1397578"/>
              <a:gd name="connsiteX5" fmla="*/ 657225 w 876300"/>
              <a:gd name="connsiteY5" fmla="*/ 438150 h 1397578"/>
              <a:gd name="connsiteX6" fmla="*/ 876300 w 876300"/>
              <a:gd name="connsiteY6" fmla="*/ 438150 h 1397578"/>
              <a:gd name="connsiteX7" fmla="*/ 438150 w 876300"/>
              <a:gd name="connsiteY7" fmla="*/ 0 h 1397578"/>
              <a:gd name="connsiteX8" fmla="*/ 0 w 876300"/>
              <a:gd name="connsiteY8" fmla="*/ 438150 h 1397578"/>
              <a:gd name="connsiteX9" fmla="*/ 219075 w 876300"/>
              <a:gd name="connsiteY9" fmla="*/ 438150 h 1397578"/>
              <a:gd name="connsiteX10" fmla="*/ 219075 w 876300"/>
              <a:gd name="connsiteY10" fmla="*/ 445078 h 1397578"/>
              <a:gd name="connsiteX11" fmla="*/ 219075 w 876300"/>
              <a:gd name="connsiteY11" fmla="*/ 952500 h 1397578"/>
              <a:gd name="connsiteX12" fmla="*/ 219075 w 876300"/>
              <a:gd name="connsiteY12" fmla="*/ 959428 h 1397578"/>
              <a:gd name="connsiteX13" fmla="*/ 0 w 876300"/>
              <a:gd name="connsiteY13" fmla="*/ 959428 h 13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1397578">
                <a:moveTo>
                  <a:pt x="438150" y="1397578"/>
                </a:moveTo>
                <a:lnTo>
                  <a:pt x="876300" y="959428"/>
                </a:lnTo>
                <a:lnTo>
                  <a:pt x="657225" y="959428"/>
                </a:lnTo>
                <a:lnTo>
                  <a:pt x="657225" y="952500"/>
                </a:lnTo>
                <a:lnTo>
                  <a:pt x="657225" y="445078"/>
                </a:lnTo>
                <a:lnTo>
                  <a:pt x="657225" y="438150"/>
                </a:lnTo>
                <a:lnTo>
                  <a:pt x="876300" y="438150"/>
                </a:lnTo>
                <a:lnTo>
                  <a:pt x="438150" y="0"/>
                </a:lnTo>
                <a:lnTo>
                  <a:pt x="0" y="438150"/>
                </a:lnTo>
                <a:lnTo>
                  <a:pt x="219075" y="438150"/>
                </a:lnTo>
                <a:lnTo>
                  <a:pt x="219075" y="445078"/>
                </a:lnTo>
                <a:lnTo>
                  <a:pt x="219075" y="952500"/>
                </a:lnTo>
                <a:lnTo>
                  <a:pt x="219075" y="959428"/>
                </a:lnTo>
                <a:lnTo>
                  <a:pt x="0" y="959428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n>
                <a:solidFill>
                  <a:schemeClr val="accent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0A8CE-2FD9-4F83-99FD-2CC95D6913FA}"/>
              </a:ext>
            </a:extLst>
          </p:cNvPr>
          <p:cNvSpPr txBox="1"/>
          <p:nvPr/>
        </p:nvSpPr>
        <p:spPr>
          <a:xfrm>
            <a:off x="7400925" y="3429000"/>
            <a:ext cx="402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Kvaser</a:t>
            </a:r>
            <a:r>
              <a:rPr lang="ko-KR" altLang="en-US" dirty="0"/>
              <a:t>를 연결하여 정상적으로 </a:t>
            </a:r>
            <a:r>
              <a:rPr lang="en-US" altLang="ko-KR" dirty="0"/>
              <a:t>CAN </a:t>
            </a:r>
            <a:r>
              <a:rPr lang="ko-KR" altLang="en-US" dirty="0"/>
              <a:t>메시지를 송수신 하는지 확인해 보기</a:t>
            </a:r>
          </a:p>
        </p:txBody>
      </p:sp>
    </p:spTree>
    <p:extLst>
      <p:ext uri="{BB962C8B-B14F-4D97-AF65-F5344CB8AC3E}">
        <p14:creationId xmlns:p14="http://schemas.microsoft.com/office/powerpoint/2010/main" val="33901245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320F6185-52BE-4C76-9F45-B87B5D1D6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  <a:spcBef>
                <a:spcPts val="50"/>
              </a:spcBef>
            </a:pPr>
            <a:r>
              <a:rPr lang="en-US" altLang="ko-KR" sz="1600" b="1" dirty="0"/>
              <a:t>RS485 CAN HAT for Raspberry Pi</a:t>
            </a:r>
          </a:p>
          <a:p>
            <a:pPr lvl="1">
              <a:lnSpc>
                <a:spcPct val="140000"/>
              </a:lnSpc>
              <a:spcBef>
                <a:spcPts val="50"/>
              </a:spcBef>
            </a:pPr>
            <a:r>
              <a:rPr lang="ko-KR" altLang="en-US" sz="1400" b="1" dirty="0"/>
              <a:t>제조사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Waveshare</a:t>
            </a:r>
            <a:r>
              <a:rPr lang="en-US" altLang="ko-KR" sz="1400" dirty="0"/>
              <a:t> (</a:t>
            </a:r>
            <a:r>
              <a:rPr lang="ko-KR" altLang="en-US" sz="1400" dirty="0"/>
              <a:t>또는 호환 제조사</a:t>
            </a:r>
            <a:r>
              <a:rPr lang="en-US" altLang="ko-KR" sz="1400" dirty="0"/>
              <a:t>)</a:t>
            </a:r>
          </a:p>
          <a:p>
            <a:pPr lvl="1">
              <a:lnSpc>
                <a:spcPct val="140000"/>
              </a:lnSpc>
              <a:spcBef>
                <a:spcPts val="50"/>
              </a:spcBef>
            </a:pPr>
            <a:r>
              <a:rPr lang="ko-KR" altLang="en-US" sz="1400" b="1" dirty="0"/>
              <a:t>용도</a:t>
            </a:r>
            <a:r>
              <a:rPr lang="en-US" altLang="ko-KR" sz="1400" dirty="0"/>
              <a:t>: </a:t>
            </a:r>
            <a:r>
              <a:rPr lang="ko-KR" altLang="en-US" sz="1400" dirty="0"/>
              <a:t>산업용 통신</a:t>
            </a:r>
            <a:r>
              <a:rPr lang="en-US" altLang="ko-KR" sz="1400" dirty="0"/>
              <a:t>, </a:t>
            </a:r>
            <a:r>
              <a:rPr lang="ko-KR" altLang="en-US" sz="1400" dirty="0"/>
              <a:t>차량 네트워크</a:t>
            </a:r>
            <a:r>
              <a:rPr lang="en-US" altLang="ko-KR" sz="1400" dirty="0"/>
              <a:t>, IoT </a:t>
            </a:r>
            <a:r>
              <a:rPr lang="ko-KR" altLang="en-US" sz="1400" dirty="0"/>
              <a:t>디바이스 간 통신</a:t>
            </a:r>
            <a:r>
              <a:rPr lang="en-US" altLang="ko-KR" sz="1400" dirty="0"/>
              <a:t>, </a:t>
            </a:r>
            <a:r>
              <a:rPr lang="ko-KR" altLang="en-US" sz="1400" dirty="0"/>
              <a:t>센서 및 장치 제어</a:t>
            </a:r>
            <a:endParaRPr lang="en-US" altLang="ko-KR" sz="1400" dirty="0"/>
          </a:p>
          <a:p>
            <a:pPr lvl="1">
              <a:lnSpc>
                <a:spcPct val="140000"/>
              </a:lnSpc>
              <a:spcBef>
                <a:spcPts val="50"/>
              </a:spcBef>
            </a:pPr>
            <a:endParaRPr lang="ko-KR" altLang="en-US" sz="1400" dirty="0"/>
          </a:p>
          <a:p>
            <a:pPr>
              <a:lnSpc>
                <a:spcPct val="140000"/>
              </a:lnSpc>
              <a:spcBef>
                <a:spcPts val="50"/>
              </a:spcBef>
            </a:pPr>
            <a:r>
              <a:rPr lang="ko-KR" altLang="en-US" sz="1600" b="1" dirty="0"/>
              <a:t>특징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인터페이스</a:t>
            </a:r>
            <a:r>
              <a:rPr lang="en-US" altLang="ko-KR" sz="1400" dirty="0"/>
              <a:t>: Raspberry Pi GPIO </a:t>
            </a:r>
            <a:r>
              <a:rPr lang="ko-KR" altLang="en-US" sz="1400" dirty="0"/>
              <a:t>기반 </a:t>
            </a:r>
            <a:r>
              <a:rPr lang="en-US" altLang="ko-KR" sz="1400" dirty="0"/>
              <a:t>CAN </a:t>
            </a:r>
            <a:r>
              <a:rPr lang="ko-KR" altLang="en-US" sz="1400" dirty="0"/>
              <a:t>및 </a:t>
            </a:r>
            <a:r>
              <a:rPr lang="en-US" altLang="ko-KR" sz="1400" dirty="0"/>
              <a:t>RS485 </a:t>
            </a:r>
            <a:r>
              <a:rPr lang="ko-KR" altLang="en-US" sz="1400" dirty="0"/>
              <a:t>통신 지원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지원</a:t>
            </a:r>
            <a:r>
              <a:rPr lang="en-US" altLang="ko-KR" sz="1400" dirty="0"/>
              <a:t>: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/>
              <a:t>RS485 (TIA/EIA-485 </a:t>
            </a:r>
            <a:r>
              <a:rPr lang="ko-KR" altLang="en-US" sz="1200" dirty="0"/>
              <a:t>표준</a:t>
            </a:r>
            <a:r>
              <a:rPr lang="en-US" altLang="ko-KR" sz="1200" dirty="0"/>
              <a:t>)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/>
              <a:t>CAN 2.0B (</a:t>
            </a:r>
            <a:r>
              <a:rPr lang="ko-KR" altLang="en-US" sz="1200" dirty="0"/>
              <a:t>표준 및 확장 프레임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속도</a:t>
            </a:r>
            <a:r>
              <a:rPr lang="en-US" altLang="ko-KR" sz="1400" dirty="0"/>
              <a:t>: </a:t>
            </a:r>
            <a:r>
              <a:rPr lang="ko-KR" altLang="en-US" sz="1400" dirty="0"/>
              <a:t>최대 </a:t>
            </a:r>
            <a:r>
              <a:rPr lang="en-US" altLang="ko-KR" sz="1400" dirty="0"/>
              <a:t>500 kbps </a:t>
            </a:r>
            <a:r>
              <a:rPr lang="ko-KR" altLang="en-US" sz="1400" dirty="0"/>
              <a:t>이상 </a:t>
            </a:r>
            <a:r>
              <a:rPr lang="en-US" altLang="ko-KR" sz="1400" dirty="0"/>
              <a:t>(</a:t>
            </a:r>
            <a:r>
              <a:rPr lang="ko-KR" altLang="en-US" sz="1400" dirty="0"/>
              <a:t>칩셋 사양에 따라 다름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소프트웨어 호환</a:t>
            </a:r>
            <a:r>
              <a:rPr lang="en-US" altLang="ko-KR" sz="1400" dirty="0"/>
              <a:t>: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/>
              <a:t>Python, C, C++ </a:t>
            </a:r>
            <a:r>
              <a:rPr lang="ko-KR" altLang="en-US" sz="1200" dirty="0"/>
              <a:t>등 다양한 언어로 제어 가능</a:t>
            </a:r>
            <a:endParaRPr lang="en-US" altLang="ko-KR" sz="1200" dirty="0"/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en-US" altLang="ko-KR" sz="1200" dirty="0" err="1"/>
              <a:t>SocketCAN</a:t>
            </a:r>
            <a:r>
              <a:rPr lang="en-US" altLang="ko-KR" sz="1200" dirty="0"/>
              <a:t> (Linux </a:t>
            </a:r>
            <a:r>
              <a:rPr lang="ko-KR" altLang="en-US" sz="1200" dirty="0"/>
              <a:t>기반 </a:t>
            </a:r>
            <a:r>
              <a:rPr lang="en-US" altLang="ko-KR" sz="1200" dirty="0"/>
              <a:t>CAN </a:t>
            </a:r>
            <a:r>
              <a:rPr lang="ko-KR" altLang="en-US" sz="1200" dirty="0"/>
              <a:t>네트워킹 지원</a:t>
            </a:r>
          </a:p>
          <a:p>
            <a:pPr lvl="1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400" b="1" dirty="0"/>
              <a:t>사용 환경</a:t>
            </a:r>
            <a:r>
              <a:rPr lang="en-US" altLang="ko-KR" sz="1400" dirty="0"/>
              <a:t>:</a:t>
            </a:r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200" dirty="0"/>
              <a:t>전원</a:t>
            </a:r>
            <a:r>
              <a:rPr lang="en-US" altLang="ko-KR" sz="1200" dirty="0"/>
              <a:t>: </a:t>
            </a:r>
            <a:r>
              <a:rPr lang="ko-KR" altLang="en-US" sz="1200" dirty="0"/>
              <a:t>라즈베리 파이에서 직접 공급</a:t>
            </a:r>
            <a:endParaRPr lang="en-US" altLang="ko-KR" sz="1200" dirty="0"/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200" dirty="0" err="1"/>
              <a:t>컴팩트한</a:t>
            </a:r>
            <a:r>
              <a:rPr lang="ko-KR" altLang="en-US" sz="1200" dirty="0"/>
              <a:t> 설계로 </a:t>
            </a:r>
            <a:r>
              <a:rPr lang="ko-KR" altLang="en-US" sz="1200" dirty="0" err="1"/>
              <a:t>브레드보드</a:t>
            </a:r>
            <a:r>
              <a:rPr lang="ko-KR" altLang="en-US" sz="1200" dirty="0"/>
              <a:t> 및 케이스 내 장착 용이</a:t>
            </a:r>
            <a:endParaRPr lang="en-US" altLang="ko-KR" sz="1200" dirty="0"/>
          </a:p>
          <a:p>
            <a:pPr marL="1020150" lvl="2" indent="-285750">
              <a:lnSpc>
                <a:spcPct val="140000"/>
              </a:lnSpc>
              <a:spcBef>
                <a:spcPts val="50"/>
              </a:spcBef>
              <a:buFont typeface="+mj-lt"/>
              <a:buAutoNum type="arabicPeriod"/>
            </a:pPr>
            <a:r>
              <a:rPr lang="ko-KR" altLang="en-US" sz="1200" dirty="0"/>
              <a:t>온도 환경</a:t>
            </a:r>
            <a:r>
              <a:rPr lang="en-US" altLang="ko-KR" sz="1200" dirty="0"/>
              <a:t>: </a:t>
            </a:r>
            <a:r>
              <a:rPr lang="ko-KR" altLang="en-US" sz="1200" dirty="0"/>
              <a:t>일반 실내</a:t>
            </a:r>
            <a:r>
              <a:rPr lang="en-US" altLang="ko-KR" sz="1200" dirty="0"/>
              <a:t>/</a:t>
            </a:r>
            <a:r>
              <a:rPr lang="ko-KR" altLang="en-US" sz="1200" dirty="0"/>
              <a:t>실외 실험에 적합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837821-BCBB-41D9-8C37-366A0EEA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HAT RS485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7E853-E4DC-466C-B87A-8BF1CE961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9" b="14499"/>
          <a:stretch/>
        </p:blipFill>
        <p:spPr>
          <a:xfrm>
            <a:off x="8827588" y="1193683"/>
            <a:ext cx="1800000" cy="127802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4C7F54-D536-47F8-A183-1A981BAE6E7B}"/>
              </a:ext>
            </a:extLst>
          </p:cNvPr>
          <p:cNvSpPr/>
          <p:nvPr/>
        </p:nvSpPr>
        <p:spPr>
          <a:xfrm>
            <a:off x="8706799" y="2471711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Central Gateway</a:t>
            </a:r>
            <a:endParaRPr lang="ko-KR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019101B-75E0-442D-90A2-83DD4493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377" y="1946141"/>
            <a:ext cx="911961" cy="10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aspberry Pi 4 Specifications">
            <a:extLst>
              <a:ext uri="{FF2B5EF4-FFF2-40B4-BE49-F238E27FC236}">
                <a16:creationId xmlns:a16="http://schemas.microsoft.com/office/drawing/2014/main" id="{845F040D-B64C-49EF-9997-2B96A02F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989" y="4602921"/>
            <a:ext cx="1800000" cy="10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15EF3E-10EE-488E-A0C7-86A49CD2DBEF}"/>
              </a:ext>
            </a:extLst>
          </p:cNvPr>
          <p:cNvSpPr/>
          <p:nvPr/>
        </p:nvSpPr>
        <p:spPr>
          <a:xfrm>
            <a:off x="8706799" y="5696953"/>
            <a:ext cx="2084380" cy="3703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ECU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6B299B-78AC-496A-B1CB-6201551597B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1204357" y="2997281"/>
            <a:ext cx="1" cy="2172132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A Guide to Controller Area Network (CAN) for Industrial Applications -  Drives &amp; Control Solutions">
            <a:extLst>
              <a:ext uri="{FF2B5EF4-FFF2-40B4-BE49-F238E27FC236}">
                <a16:creationId xmlns:a16="http://schemas.microsoft.com/office/drawing/2014/main" id="{F0E4D2D8-2FB3-4C3F-8309-F12A7592E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4890" r="20286" b="15612"/>
          <a:stretch/>
        </p:blipFill>
        <p:spPr bwMode="auto">
          <a:xfrm>
            <a:off x="9066440" y="3407113"/>
            <a:ext cx="1538817" cy="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485 CAN HAT Onboard MCP2515 Transceiver 3b+ Expansion Board for Raspberry  Pi | eBay">
            <a:extLst>
              <a:ext uri="{FF2B5EF4-FFF2-40B4-BE49-F238E27FC236}">
                <a16:creationId xmlns:a16="http://schemas.microsoft.com/office/drawing/2014/main" id="{86F982B8-1677-49FB-9C89-B13109F9C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329" y="4973968"/>
            <a:ext cx="1093351" cy="10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8F120D-3CA0-4311-86FF-73210A2DAC9F}"/>
              </a:ext>
            </a:extLst>
          </p:cNvPr>
          <p:cNvSpPr/>
          <p:nvPr/>
        </p:nvSpPr>
        <p:spPr>
          <a:xfrm>
            <a:off x="8343900" y="4323299"/>
            <a:ext cx="3611309" cy="2132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6" name="Picture 2" descr="RS485 CAN HAT Onboard MCP2515 Transceiver 3b+ Expansion Board for Raspberry  Pi | eBay">
            <a:extLst>
              <a:ext uri="{FF2B5EF4-FFF2-40B4-BE49-F238E27FC236}">
                <a16:creationId xmlns:a16="http://schemas.microsoft.com/office/drawing/2014/main" id="{9D7186AA-3D7A-41A0-B1F7-C45B5531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99" y="3290370"/>
            <a:ext cx="2625101" cy="26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4757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B4575B-BA1A-46BE-95D8-2CF08196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 통신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E4C8B-3D60-4544-8EAB-2941E2BF7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21"/>
          <a:stretch/>
        </p:blipFill>
        <p:spPr>
          <a:xfrm>
            <a:off x="5408579" y="1964323"/>
            <a:ext cx="6125504" cy="365811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F4C098-8742-42CC-A1D2-B55F46ED53D8}"/>
              </a:ext>
            </a:extLst>
          </p:cNvPr>
          <p:cNvSpPr/>
          <p:nvPr/>
        </p:nvSpPr>
        <p:spPr>
          <a:xfrm>
            <a:off x="5408579" y="4879229"/>
            <a:ext cx="6125504" cy="5810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5E3793-C29C-4310-A0EC-85BB4BF3C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321" b="10187"/>
          <a:stretch/>
        </p:blipFill>
        <p:spPr>
          <a:xfrm>
            <a:off x="5408579" y="1821424"/>
            <a:ext cx="6125504" cy="1619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EDAA5D-9FF9-4BF2-AB77-239B3BCA1AA3}"/>
              </a:ext>
            </a:extLst>
          </p:cNvPr>
          <p:cNvGrpSpPr/>
          <p:nvPr/>
        </p:nvGrpSpPr>
        <p:grpSpPr>
          <a:xfrm>
            <a:off x="856320" y="1942843"/>
            <a:ext cx="3677579" cy="2038606"/>
            <a:chOff x="875370" y="2761994"/>
            <a:chExt cx="3677579" cy="203860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773AAF-08F5-4D5A-A131-C7A70EB83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70" y="2761994"/>
              <a:ext cx="3677579" cy="2038606"/>
            </a:xfrm>
            <a:prstGeom prst="rect">
              <a:avLst/>
            </a:prstGeom>
          </p:spPr>
        </p:pic>
        <p:pic>
          <p:nvPicPr>
            <p:cNvPr id="13" name="내용 개체 틀 4">
              <a:extLst>
                <a:ext uri="{FF2B5EF4-FFF2-40B4-BE49-F238E27FC236}">
                  <a16:creationId xmlns:a16="http://schemas.microsoft.com/office/drawing/2014/main" id="{5AF68B7F-8BFC-4A6A-8FE3-B6905DAE8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64" t="27475" r="58146"/>
            <a:stretch/>
          </p:blipFill>
          <p:spPr>
            <a:xfrm>
              <a:off x="875371" y="2761994"/>
              <a:ext cx="2600456" cy="8359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83D36C-9075-4B95-9E25-C9CD6D7AF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88" r="43784"/>
            <a:stretch/>
          </p:blipFill>
          <p:spPr>
            <a:xfrm>
              <a:off x="875372" y="3597975"/>
              <a:ext cx="3210853" cy="93358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7711D5-5791-4E1C-A931-EC54BE5E0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211" t="82654" b="-1"/>
            <a:stretch/>
          </p:blipFill>
          <p:spPr>
            <a:xfrm>
              <a:off x="1714500" y="4531555"/>
              <a:ext cx="2628010" cy="1619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418E03-F5EB-4E67-B639-6A057CFFA0F7}"/>
              </a:ext>
            </a:extLst>
          </p:cNvPr>
          <p:cNvSpPr txBox="1"/>
          <p:nvPr/>
        </p:nvSpPr>
        <p:spPr>
          <a:xfrm>
            <a:off x="680870" y="4536924"/>
            <a:ext cx="402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RS485 CAN</a:t>
            </a:r>
            <a:r>
              <a:rPr lang="ko-KR" altLang="en-US" dirty="0"/>
              <a:t> </a:t>
            </a:r>
            <a:r>
              <a:rPr lang="en-US" altLang="ko-KR" dirty="0"/>
              <a:t>HAT</a:t>
            </a:r>
            <a:r>
              <a:rPr lang="ko-KR" altLang="en-US" dirty="0"/>
              <a:t>을 활용하기 위하여 </a:t>
            </a:r>
            <a:r>
              <a:rPr lang="en-US" altLang="ko-KR" dirty="0"/>
              <a:t>python-can library </a:t>
            </a:r>
            <a:r>
              <a:rPr lang="ko-KR" altLang="en-US" dirty="0"/>
              <a:t>설치 및 </a:t>
            </a:r>
            <a:r>
              <a:rPr lang="en-US" altLang="ko-KR" dirty="0"/>
              <a:t>CAN HAT </a:t>
            </a:r>
            <a:r>
              <a:rPr lang="ko-KR" altLang="en-US" dirty="0"/>
              <a:t>사양 작성</a:t>
            </a:r>
          </a:p>
        </p:txBody>
      </p:sp>
    </p:spTree>
    <p:extLst>
      <p:ext uri="{BB962C8B-B14F-4D97-AF65-F5344CB8AC3E}">
        <p14:creationId xmlns:p14="http://schemas.microsoft.com/office/powerpoint/2010/main" val="278631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21750</TotalTime>
  <Words>7946</Words>
  <Application>Microsoft Office PowerPoint</Application>
  <PresentationFormat>와이드스크린</PresentationFormat>
  <Paragraphs>887</Paragraphs>
  <Slides>144</Slides>
  <Notes>54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61" baseType="lpstr">
      <vt:lpstr>-apple-system</vt:lpstr>
      <vt:lpstr>Spoqa Han Sans</vt:lpstr>
      <vt:lpstr>돋움</vt:lpstr>
      <vt:lpstr>Malgun Gothic</vt:lpstr>
      <vt:lpstr>Malgun Gothic</vt:lpstr>
      <vt:lpstr>맑은 고딕 (본문)</vt:lpstr>
      <vt:lpstr>시스템 서체 일반체</vt:lpstr>
      <vt:lpstr>Arial</vt:lpstr>
      <vt:lpstr>Arial Black</vt:lpstr>
      <vt:lpstr>Calibri</vt:lpstr>
      <vt:lpstr>Courier New</vt:lpstr>
      <vt:lpstr>Montserrat</vt:lpstr>
      <vt:lpstr>Roboto</vt:lpstr>
      <vt:lpstr>Wingdings</vt:lpstr>
      <vt:lpstr>Office 테마</vt:lpstr>
      <vt:lpstr>디자인 사용자 지정</vt:lpstr>
      <vt:lpstr>포장기 셸 개체</vt:lpstr>
      <vt:lpstr>PowerPoint 프레젠테이션</vt:lpstr>
      <vt:lpstr>PowerPoint 프레젠테이션</vt:lpstr>
      <vt:lpstr>일정</vt:lpstr>
      <vt:lpstr>PowerPoint 프레젠테이션</vt:lpstr>
      <vt:lpstr>OTA 구현 장비</vt:lpstr>
      <vt:lpstr>OTA 구현 개요</vt:lpstr>
      <vt:lpstr>구현 언어</vt:lpstr>
      <vt:lpstr>PowerPoint 프레젠테이션</vt:lpstr>
      <vt:lpstr>Raspberrypi Imager 설치</vt:lpstr>
      <vt:lpstr>Raspberrypi Imager 설치하기</vt:lpstr>
      <vt:lpstr>Raspberrypi OS 설치하기</vt:lpstr>
      <vt:lpstr>Raspberrypi OS 설치하기</vt:lpstr>
      <vt:lpstr>Raspberrypi OS 설치하기</vt:lpstr>
      <vt:lpstr>Raspberrypi OS 설치하기</vt:lpstr>
      <vt:lpstr>PowerPoint 프레젠테이션</vt:lpstr>
      <vt:lpstr>Python 설치</vt:lpstr>
      <vt:lpstr>Python 설치</vt:lpstr>
      <vt:lpstr>Python 설치하기</vt:lpstr>
      <vt:lpstr>VS code</vt:lpstr>
      <vt:lpstr>VS code</vt:lpstr>
      <vt:lpstr>VS code</vt:lpstr>
      <vt:lpstr>PowerPoint 프레젠테이션</vt:lpstr>
      <vt:lpstr>MQTT Protocol</vt:lpstr>
      <vt:lpstr>MQTT Protocol</vt:lpstr>
      <vt:lpstr>MQTT</vt:lpstr>
      <vt:lpstr>PowerPoint 프레젠테이션</vt:lpstr>
      <vt:lpstr>SSH 연결하기</vt:lpstr>
      <vt:lpstr>IP 주소 확인</vt:lpstr>
      <vt:lpstr>Python 가상환경</vt:lpstr>
      <vt:lpstr>Python 가상환경 설정하기</vt:lpstr>
      <vt:lpstr>Python 가상환경 실행하기</vt:lpstr>
      <vt:lpstr>Python 가상환경 비활성화하기</vt:lpstr>
      <vt:lpstr>PowerPoint 프레젠테이션</vt:lpstr>
      <vt:lpstr>Broker 구현</vt:lpstr>
      <vt:lpstr>Broker 설치 및 실행</vt:lpstr>
      <vt:lpstr>Broker 설치 및 실행</vt:lpstr>
      <vt:lpstr>Broker 설치 및 실행</vt:lpstr>
      <vt:lpstr>Broker 통신하기</vt:lpstr>
      <vt:lpstr>Broker 사용자 관리</vt:lpstr>
      <vt:lpstr>Broker 사용자 관리</vt:lpstr>
      <vt:lpstr>Broker 사용자 관리</vt:lpstr>
      <vt:lpstr>Broker 통신하기</vt:lpstr>
      <vt:lpstr>Broker 실행 정지 하기</vt:lpstr>
      <vt:lpstr>Broker 실행 정지 하기</vt:lpstr>
      <vt:lpstr>Broker 실행 정지 하기</vt:lpstr>
      <vt:lpstr>Broker 실행 정지 하기</vt:lpstr>
      <vt:lpstr>PowerPoint 프레젠테이션</vt:lpstr>
      <vt:lpstr>Website를 사용하는 이유</vt:lpstr>
      <vt:lpstr>Website를 사용하는 이유</vt:lpstr>
      <vt:lpstr>Website를 사용하는 이유</vt:lpstr>
      <vt:lpstr>HTML</vt:lpstr>
      <vt:lpstr>Website 구현</vt:lpstr>
      <vt:lpstr>Flask 설치하기</vt:lpstr>
      <vt:lpstr>HTML 실행 및 정보 가져오기</vt:lpstr>
      <vt:lpstr>HTML 실행 및 정보 가져오기</vt:lpstr>
      <vt:lpstr>HTML 실행 및 정보 가져오기</vt:lpstr>
      <vt:lpstr>예제</vt:lpstr>
      <vt:lpstr>예제</vt:lpstr>
      <vt:lpstr>PowerPoint 프레젠테이션</vt:lpstr>
      <vt:lpstr>Publisher</vt:lpstr>
      <vt:lpstr>Publisher</vt:lpstr>
      <vt:lpstr>Publisher</vt:lpstr>
      <vt:lpstr>Publisher</vt:lpstr>
      <vt:lpstr>Publisher</vt:lpstr>
      <vt:lpstr>예제1</vt:lpstr>
      <vt:lpstr>예제2</vt:lpstr>
      <vt:lpstr>PowerPoint 프레젠테이션</vt:lpstr>
      <vt:lpstr>Subscriber</vt:lpstr>
      <vt:lpstr>Subscriber</vt:lpstr>
      <vt:lpstr>Subscriber</vt:lpstr>
      <vt:lpstr>Subscriber</vt:lpstr>
      <vt:lpstr>예제</vt:lpstr>
      <vt:lpstr>PowerPoint 프레젠테이션</vt:lpstr>
      <vt:lpstr>메시지 송수신</vt:lpstr>
      <vt:lpstr>메시지 전송 및 구독 주제 변경을 통한 MQTT 통신 이해</vt:lpstr>
      <vt:lpstr>예제1</vt:lpstr>
      <vt:lpstr>예제2</vt:lpstr>
      <vt:lpstr>PowerPoint 프레젠테이션</vt:lpstr>
      <vt:lpstr>CAN</vt:lpstr>
      <vt:lpstr>CAN</vt:lpstr>
      <vt:lpstr>CAN Packet</vt:lpstr>
      <vt:lpstr>CAN Identify</vt:lpstr>
      <vt:lpstr>CAN UDS</vt:lpstr>
      <vt:lpstr>CAN UDS</vt:lpstr>
      <vt:lpstr>CAN UDS</vt:lpstr>
      <vt:lpstr>CAN UDS</vt:lpstr>
      <vt:lpstr>CAN UDS</vt:lpstr>
      <vt:lpstr>CAN UDS</vt:lpstr>
      <vt:lpstr>CAN UDS</vt:lpstr>
      <vt:lpstr>PowerPoint 프레젠테이션</vt:lpstr>
      <vt:lpstr>CAN USB</vt:lpstr>
      <vt:lpstr>Kvaser Driver 설치</vt:lpstr>
      <vt:lpstr>CAN 통신</vt:lpstr>
      <vt:lpstr>CAN 통신</vt:lpstr>
      <vt:lpstr>CAN 통신</vt:lpstr>
      <vt:lpstr>Kvaser 연결하기</vt:lpstr>
      <vt:lpstr>CAN 통신</vt:lpstr>
      <vt:lpstr>CAN HAT RS485</vt:lpstr>
      <vt:lpstr>CAN 통신</vt:lpstr>
      <vt:lpstr>CAN 통신</vt:lpstr>
      <vt:lpstr>CAN 통신</vt:lpstr>
      <vt:lpstr>PowerPoint 프레젠테이션</vt:lpstr>
      <vt:lpstr>PowerPoint 프레젠테이션</vt:lpstr>
      <vt:lpstr>Publisher</vt:lpstr>
      <vt:lpstr>MQTT publisher 기본 설정</vt:lpstr>
      <vt:lpstr>MQTT publisher 파일 전송 함수 정의하기</vt:lpstr>
      <vt:lpstr>MQTT publish QoS</vt:lpstr>
      <vt:lpstr>MQTT publish QoS</vt:lpstr>
      <vt:lpstr>MQTT publish QoS</vt:lpstr>
      <vt:lpstr>예제 1</vt:lpstr>
      <vt:lpstr>예제 2</vt:lpstr>
      <vt:lpstr>PowerPoint 프레젠테이션</vt:lpstr>
      <vt:lpstr>Publisher</vt:lpstr>
      <vt:lpstr>기본 설정</vt:lpstr>
      <vt:lpstr>기본 설정</vt:lpstr>
      <vt:lpstr>기본 설정</vt:lpstr>
      <vt:lpstr>예제</vt:lpstr>
      <vt:lpstr>PowerPoint 프레젠테이션</vt:lpstr>
      <vt:lpstr>Publisher</vt:lpstr>
      <vt:lpstr>Web으로 파일을 업로드하여 Central gateway까지 파일 전송</vt:lpstr>
      <vt:lpstr>예제</vt:lpstr>
      <vt:lpstr>PowerPoint 프레젠테이션</vt:lpstr>
      <vt:lpstr>CAN으로 파일 전송하기</vt:lpstr>
      <vt:lpstr>CAN으로 파일 전송하기</vt:lpstr>
      <vt:lpstr>CAN으로 파일 전송하기</vt:lpstr>
      <vt:lpstr>PowerPoint 프레젠테이션</vt:lpstr>
      <vt:lpstr>CAN으로 파일 받기</vt:lpstr>
      <vt:lpstr>CAN으로 파일 받기</vt:lpstr>
      <vt:lpstr>PowerPoint 프레젠테이션</vt:lpstr>
      <vt:lpstr>실습 과제#1</vt:lpstr>
      <vt:lpstr>PowerPoint 프레젠테이션</vt:lpstr>
      <vt:lpstr>AES</vt:lpstr>
      <vt:lpstr>암호화 라이브러리 – AES</vt:lpstr>
      <vt:lpstr>RSA</vt:lpstr>
      <vt:lpstr>암호화 라이브러리 – RSA</vt:lpstr>
      <vt:lpstr>암호화 라이브러리 – RSA</vt:lpstr>
      <vt:lpstr>암호화 라이브러리 – RSA</vt:lpstr>
      <vt:lpstr>HASH</vt:lpstr>
      <vt:lpstr>암호화 라이브러리 – HASH</vt:lpstr>
      <vt:lpstr>TLS</vt:lpstr>
      <vt:lpstr>암호화 라이브러리 – TLS</vt:lpstr>
      <vt:lpstr>HTTPS</vt:lpstr>
      <vt:lpstr>암호화 라이브러리 – HTTPS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이상호</dc:creator>
  <cp:lastModifiedBy>건호 박</cp:lastModifiedBy>
  <cp:revision>244</cp:revision>
  <dcterms:created xsi:type="dcterms:W3CDTF">2020-12-19T16:02:00Z</dcterms:created>
  <dcterms:modified xsi:type="dcterms:W3CDTF">2025-08-25T00:34:00Z</dcterms:modified>
</cp:coreProperties>
</file>